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8"/>
  </p:notesMasterIdLst>
  <p:sldIdLst>
    <p:sldId id="256" r:id="rId2"/>
    <p:sldId id="330" r:id="rId3"/>
    <p:sldId id="289" r:id="rId4"/>
    <p:sldId id="257" r:id="rId5"/>
    <p:sldId id="331" r:id="rId6"/>
    <p:sldId id="332" r:id="rId7"/>
    <p:sldId id="259" r:id="rId8"/>
    <p:sldId id="333" r:id="rId9"/>
    <p:sldId id="304" r:id="rId10"/>
    <p:sldId id="291" r:id="rId11"/>
    <p:sldId id="262" r:id="rId12"/>
    <p:sldId id="305" r:id="rId13"/>
    <p:sldId id="307" r:id="rId14"/>
    <p:sldId id="311" r:id="rId15"/>
    <p:sldId id="327" r:id="rId16"/>
    <p:sldId id="308" r:id="rId17"/>
    <p:sldId id="312" r:id="rId18"/>
    <p:sldId id="313" r:id="rId19"/>
    <p:sldId id="328" r:id="rId20"/>
    <p:sldId id="329" r:id="rId21"/>
    <p:sldId id="334" r:id="rId22"/>
    <p:sldId id="335"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294" r:id="rId37"/>
    <p:sldId id="295" r:id="rId38"/>
    <p:sldId id="296" r:id="rId39"/>
    <p:sldId id="297" r:id="rId40"/>
    <p:sldId id="298" r:id="rId41"/>
    <p:sldId id="299" r:id="rId42"/>
    <p:sldId id="300" r:id="rId43"/>
    <p:sldId id="301" r:id="rId44"/>
    <p:sldId id="267" r:id="rId45"/>
    <p:sldId id="268" r:id="rId46"/>
    <p:sldId id="293"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1/10/2022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55" y="2877160"/>
            <a:ext cx="8246070" cy="1374345"/>
          </a:xfrm>
        </p:spPr>
        <p:txBody>
          <a:bodyPr/>
          <a:lstStyle/>
          <a:p>
            <a:r>
              <a:rPr lang="en-US" dirty="0"/>
              <a:t> </a:t>
            </a:r>
            <a:br>
              <a:rPr lang="en-US" dirty="0"/>
            </a:br>
            <a:r>
              <a:rPr lang="en-US" dirty="0"/>
              <a:t>Database Management System</a:t>
            </a:r>
          </a:p>
        </p:txBody>
      </p:sp>
      <p:sp>
        <p:nvSpPr>
          <p:cNvPr id="3" name="Subtitle 2"/>
          <p:cNvSpPr>
            <a:spLocks noGrp="1"/>
          </p:cNvSpPr>
          <p:nvPr>
            <p:ph type="subTitle" idx="1"/>
          </p:nvPr>
        </p:nvSpPr>
        <p:spPr/>
        <p:txBody>
          <a:bodyPr/>
          <a:lstStyle/>
          <a:p>
            <a:endParaRPr lang="en-US" dirty="0"/>
          </a:p>
          <a:p>
            <a:r>
              <a:rPr lang="en-US" dirty="0"/>
              <a:t>First Lecture</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of DBMS</a:t>
            </a:r>
          </a:p>
        </p:txBody>
      </p:sp>
      <p:sp>
        <p:nvSpPr>
          <p:cNvPr id="3" name="Content Placeholder 2"/>
          <p:cNvSpPr>
            <a:spLocks noGrp="1"/>
          </p:cNvSpPr>
          <p:nvPr>
            <p:ph idx="1"/>
          </p:nvPr>
        </p:nvSpPr>
        <p:spPr/>
        <p:txBody>
          <a:bodyPr>
            <a:normAutofit/>
          </a:bodyPr>
          <a:lstStyle/>
          <a:p>
            <a:pPr algn="just"/>
            <a:r>
              <a:rPr lang="en-US" sz="2200" dirty="0">
                <a:latin typeface="Times New Roman" pitchFamily="18" charset="0"/>
                <a:cs typeface="Times New Roman" pitchFamily="18" charset="0"/>
              </a:rPr>
              <a:t>Database management system free the programmer from the need to worry about the organization and location of the data.</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The primary goal of DBMS is to provide an environment which is both convenient and efficient to use in retrieving and storing information.</a:t>
            </a:r>
          </a:p>
          <a:p>
            <a:pPr marL="0" indent="0" algn="just">
              <a:buNone/>
            </a:pPr>
            <a:endParaRPr lang="en-US" sz="2200" dirty="0">
              <a:latin typeface="Times New Roman" pitchFamily="18" charset="0"/>
              <a:cs typeface="Times New Roman" pitchFamily="18" charset="0"/>
            </a:endParaRPr>
          </a:p>
          <a:p>
            <a:pPr marL="0" indent="0" algn="just">
              <a:buNone/>
            </a:pPr>
            <a:r>
              <a:rPr lang="en-US" sz="2200" dirty="0">
                <a:latin typeface="Times New Roman" pitchFamily="18" charset="0"/>
                <a:cs typeface="Times New Roman" pitchFamily="18" charset="0"/>
              </a:rPr>
              <a:t>Example: University Results, IRCTC</a:t>
            </a:r>
          </a:p>
        </p:txBody>
      </p:sp>
    </p:spTree>
    <p:extLst>
      <p:ext uri="{BB962C8B-B14F-4D97-AF65-F5344CB8AC3E}">
        <p14:creationId xmlns:p14="http://schemas.microsoft.com/office/powerpoint/2010/main" val="46116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Vs. Information</a:t>
            </a:r>
          </a:p>
        </p:txBody>
      </p:sp>
      <p:sp>
        <p:nvSpPr>
          <p:cNvPr id="3" name="Content Placeholder 2"/>
          <p:cNvSpPr>
            <a:spLocks noGrp="1"/>
          </p:cNvSpPr>
          <p:nvPr>
            <p:ph idx="1"/>
          </p:nvPr>
        </p:nvSpPr>
        <p:spPr/>
        <p:txBody>
          <a:bodyPr>
            <a:normAutofit fontScale="77500" lnSpcReduction="20000"/>
          </a:bodyPr>
          <a:lstStyle/>
          <a:p>
            <a:pPr algn="just"/>
            <a:r>
              <a:rPr lang="en-US" dirty="0"/>
              <a:t>Data is the complete list of facts and details like text, observations, figures, symbols and description of things. It is the raw list of facts that are processed to gain information. </a:t>
            </a:r>
          </a:p>
          <a:p>
            <a:pPr algn="just"/>
            <a:endParaRPr lang="en-US" dirty="0"/>
          </a:p>
          <a:p>
            <a:pPr algn="just"/>
            <a:r>
              <a:rPr lang="en-US" dirty="0"/>
              <a:t>Data themselves are fairly useless, but when these data are interpreted and processed to determine its true meaning, they becomes useful and can be named as Information.</a:t>
            </a:r>
          </a:p>
          <a:p>
            <a:pPr algn="just"/>
            <a:endParaRPr lang="en-US" dirty="0"/>
          </a:p>
          <a:p>
            <a:pPr algn="just"/>
            <a:r>
              <a:rPr lang="en-US" dirty="0"/>
              <a:t>Information is data that has been processed in such a way as to be meaningful to the person who receives it. It is any thing that is communicated.</a:t>
            </a:r>
          </a:p>
        </p:txBody>
      </p:sp>
    </p:spTree>
    <p:extLst>
      <p:ext uri="{BB962C8B-B14F-4D97-AF65-F5344CB8AC3E}">
        <p14:creationId xmlns:p14="http://schemas.microsoft.com/office/powerpoint/2010/main" val="2888503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Vs. Information</a:t>
            </a:r>
          </a:p>
        </p:txBody>
      </p:sp>
      <p:sp>
        <p:nvSpPr>
          <p:cNvPr id="3" name="Content Placeholder 2"/>
          <p:cNvSpPr>
            <a:spLocks noGrp="1"/>
          </p:cNvSpPr>
          <p:nvPr>
            <p:ph idx="1"/>
          </p:nvPr>
        </p:nvSpPr>
        <p:spPr/>
        <p:txBody>
          <a:bodyPr>
            <a:normAutofit fontScale="62500" lnSpcReduction="20000"/>
          </a:bodyPr>
          <a:lstStyle/>
          <a:p>
            <a:pPr algn="just"/>
            <a:r>
              <a:rPr lang="en-US" dirty="0"/>
              <a:t>Data can be anything like name of a person or a place or a number etc. Data is the name given to basic facts and entities such as names and numbers. The main examples of data are weights, prices, costs, numbers of items sold, employee names, product names, addresses, tax codes, registration marks etc.</a:t>
            </a:r>
          </a:p>
          <a:p>
            <a:pPr marL="0" indent="0" algn="just">
              <a:buNone/>
            </a:pPr>
            <a:endParaRPr lang="en-US" dirty="0"/>
          </a:p>
          <a:p>
            <a:pPr marL="0" indent="0" algn="just">
              <a:buNone/>
            </a:pPr>
            <a:r>
              <a:rPr lang="en-US" dirty="0"/>
              <a:t>Data can be of two types:</a:t>
            </a:r>
          </a:p>
          <a:p>
            <a:pPr algn="just"/>
            <a:endParaRPr lang="en-US" dirty="0"/>
          </a:p>
          <a:p>
            <a:pPr algn="just"/>
            <a:r>
              <a:rPr lang="en-US" dirty="0"/>
              <a:t>Qualitative data: It is the non-numerical data. For </a:t>
            </a:r>
            <a:r>
              <a:rPr lang="en-US" dirty="0" err="1"/>
              <a:t>eg.</a:t>
            </a:r>
            <a:r>
              <a:rPr lang="en-US" dirty="0"/>
              <a:t>, texture of the skin, </a:t>
            </a:r>
            <a:r>
              <a:rPr lang="en-US" dirty="0" err="1"/>
              <a:t>colour</a:t>
            </a:r>
            <a:r>
              <a:rPr lang="en-US" dirty="0"/>
              <a:t> of eyes, etc.</a:t>
            </a:r>
          </a:p>
          <a:p>
            <a:pPr algn="just"/>
            <a:r>
              <a:rPr lang="en-US" dirty="0"/>
              <a:t>Quantitative data: Quantitative data is given in numbers. Data in the form of questions such as “how much”, “how many”, gives the quantitative data.</a:t>
            </a:r>
          </a:p>
        </p:txBody>
      </p:sp>
    </p:spTree>
    <p:extLst>
      <p:ext uri="{BB962C8B-B14F-4D97-AF65-F5344CB8AC3E}">
        <p14:creationId xmlns:p14="http://schemas.microsoft.com/office/powerpoint/2010/main" val="4181637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Vs. Information</a:t>
            </a:r>
          </a:p>
        </p:txBody>
      </p:sp>
      <p:sp>
        <p:nvSpPr>
          <p:cNvPr id="3" name="Content Placeholder 2"/>
          <p:cNvSpPr>
            <a:spLocks noGrp="1"/>
          </p:cNvSpPr>
          <p:nvPr>
            <p:ph idx="1"/>
          </p:nvPr>
        </p:nvSpPr>
        <p:spPr/>
        <p:txBody>
          <a:bodyPr>
            <a:normAutofit fontScale="85000" lnSpcReduction="10000"/>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Information is data that has been converted into a more useful or intelligible form. It is the set of data that has been organized for direct utilization of mankind, as information helps human beings in their decision making process. Examples are: Time Table, Merit List, Report card, Headed tables, printed documents, pay slips, receipts, reports etc. The information is obtained by assembling items of data into a meaningful form. </a:t>
            </a:r>
            <a:r>
              <a:rPr lang="en-US" b="0" i="0" dirty="0">
                <a:solidFill>
                  <a:srgbClr val="FF0000"/>
                </a:solidFill>
                <a:effectLst/>
                <a:latin typeface="Times New Roman" panose="02020603050405020304" pitchFamily="18" charset="0"/>
                <a:cs typeface="Times New Roman" panose="02020603050405020304" pitchFamily="18" charset="0"/>
              </a:rPr>
              <a:t>For example, marks obtained by students and their roll numbers form data, </a:t>
            </a:r>
            <a:r>
              <a:rPr lang="en-US" b="0" i="0" dirty="0">
                <a:solidFill>
                  <a:srgbClr val="000000"/>
                </a:solidFill>
                <a:effectLst/>
                <a:latin typeface="Times New Roman" panose="02020603050405020304" pitchFamily="18" charset="0"/>
                <a:cs typeface="Times New Roman" panose="02020603050405020304" pitchFamily="18" charset="0"/>
              </a:rPr>
              <a:t>the report card/sheet is the information.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089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Vs. Information</a:t>
            </a:r>
          </a:p>
        </p:txBody>
      </p:sp>
      <p:pic>
        <p:nvPicPr>
          <p:cNvPr id="5" name="Content Placeholder 4">
            <a:extLst>
              <a:ext uri="{FF2B5EF4-FFF2-40B4-BE49-F238E27FC236}">
                <a16:creationId xmlns:a16="http://schemas.microsoft.com/office/drawing/2014/main" id="{0578CAF6-3974-4C2D-89EB-0AD15AB93A86}"/>
              </a:ext>
            </a:extLst>
          </p:cNvPr>
          <p:cNvPicPr>
            <a:picLocks noGrp="1" noChangeAspect="1"/>
          </p:cNvPicPr>
          <p:nvPr>
            <p:ph idx="1"/>
          </p:nvPr>
        </p:nvPicPr>
        <p:blipFill>
          <a:blip r:embed="rId2"/>
          <a:stretch>
            <a:fillRect/>
          </a:stretch>
        </p:blipFill>
        <p:spPr>
          <a:xfrm>
            <a:off x="1212490" y="1655520"/>
            <a:ext cx="6494888" cy="3359510"/>
          </a:xfrm>
        </p:spPr>
      </p:pic>
    </p:spTree>
    <p:extLst>
      <p:ext uri="{BB962C8B-B14F-4D97-AF65-F5344CB8AC3E}">
        <p14:creationId xmlns:p14="http://schemas.microsoft.com/office/powerpoint/2010/main" val="371680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A3AE-86E1-4AB7-854F-3D726AF0B080}"/>
              </a:ext>
            </a:extLst>
          </p:cNvPr>
          <p:cNvSpPr>
            <a:spLocks noGrp="1"/>
          </p:cNvSpPr>
          <p:nvPr>
            <p:ph type="title"/>
          </p:nvPr>
        </p:nvSpPr>
        <p:spPr/>
        <p:txBody>
          <a:bodyPr/>
          <a:lstStyle/>
          <a:p>
            <a:r>
              <a:rPr lang="en-US" dirty="0"/>
              <a:t>Example</a:t>
            </a:r>
            <a:endParaRPr lang="en-IN" dirty="0"/>
          </a:p>
        </p:txBody>
      </p:sp>
      <p:pic>
        <p:nvPicPr>
          <p:cNvPr id="6" name="Content Placeholder 5">
            <a:extLst>
              <a:ext uri="{FF2B5EF4-FFF2-40B4-BE49-F238E27FC236}">
                <a16:creationId xmlns:a16="http://schemas.microsoft.com/office/drawing/2014/main" id="{3142E239-A5AD-4708-9778-1EA9DC72D989}"/>
              </a:ext>
            </a:extLst>
          </p:cNvPr>
          <p:cNvPicPr>
            <a:picLocks noGrp="1" noChangeAspect="1"/>
          </p:cNvPicPr>
          <p:nvPr>
            <p:ph idx="1"/>
          </p:nvPr>
        </p:nvPicPr>
        <p:blipFill>
          <a:blip r:embed="rId2"/>
          <a:stretch>
            <a:fillRect/>
          </a:stretch>
        </p:blipFill>
        <p:spPr bwMode="auto">
          <a:xfrm>
            <a:off x="1976015" y="1349187"/>
            <a:ext cx="5191970" cy="351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43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5DB-4F25-498C-8179-C52615D60DD2}"/>
              </a:ext>
            </a:extLst>
          </p:cNvPr>
          <p:cNvSpPr>
            <a:spLocks noGrp="1"/>
          </p:cNvSpPr>
          <p:nvPr>
            <p:ph type="title"/>
          </p:nvPr>
        </p:nvSpPr>
        <p:spPr/>
        <p:txBody>
          <a:bodyPr/>
          <a:lstStyle/>
          <a:p>
            <a:r>
              <a:rPr lang="en-US" dirty="0"/>
              <a:t>DBMS Concepts</a:t>
            </a:r>
            <a:endParaRPr lang="en-IN" dirty="0"/>
          </a:p>
        </p:txBody>
      </p:sp>
      <p:sp>
        <p:nvSpPr>
          <p:cNvPr id="3" name="Content Placeholder 2">
            <a:extLst>
              <a:ext uri="{FF2B5EF4-FFF2-40B4-BE49-F238E27FC236}">
                <a16:creationId xmlns:a16="http://schemas.microsoft.com/office/drawing/2014/main" id="{9A9134FF-0774-422D-8A37-4DB2419B4DBB}"/>
              </a:ext>
            </a:extLst>
          </p:cNvPr>
          <p:cNvSpPr>
            <a:spLocks noGrp="1"/>
          </p:cNvSpPr>
          <p:nvPr>
            <p:ph idx="1"/>
          </p:nvPr>
        </p:nvSpPr>
        <p:spPr/>
        <p:txBody>
          <a:bodyPr/>
          <a:lstStyle/>
          <a:p>
            <a:r>
              <a:rPr lang="en-US" dirty="0"/>
              <a:t>Database</a:t>
            </a:r>
          </a:p>
          <a:p>
            <a:r>
              <a:rPr lang="en-US" dirty="0"/>
              <a:t>Access data from database</a:t>
            </a:r>
          </a:p>
          <a:p>
            <a:r>
              <a:rPr lang="en-US" dirty="0"/>
              <a:t>Database system</a:t>
            </a:r>
          </a:p>
          <a:p>
            <a:r>
              <a:rPr lang="en-US" dirty="0"/>
              <a:t>Function of DBMS</a:t>
            </a:r>
            <a:endParaRPr lang="en-IN" dirty="0"/>
          </a:p>
        </p:txBody>
      </p:sp>
    </p:spTree>
    <p:extLst>
      <p:ext uri="{BB962C8B-B14F-4D97-AF65-F5344CB8AC3E}">
        <p14:creationId xmlns:p14="http://schemas.microsoft.com/office/powerpoint/2010/main" val="2137972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fontScale="90000"/>
          </a:bodyPr>
          <a:lstStyle/>
          <a:p>
            <a:r>
              <a:rPr lang="en-US" dirty="0"/>
              <a:t>Database</a:t>
            </a:r>
            <a:br>
              <a:rPr lang="en-US" dirty="0"/>
            </a:br>
            <a:endParaRPr lang="en-IN" dirty="0"/>
          </a:p>
        </p:txBody>
      </p:sp>
      <p:sp>
        <p:nvSpPr>
          <p:cNvPr id="3" name="Content Placeholder 2">
            <a:extLst>
              <a:ext uri="{FF2B5EF4-FFF2-40B4-BE49-F238E27FC236}">
                <a16:creationId xmlns:a16="http://schemas.microsoft.com/office/drawing/2014/main" id="{9AAAB429-3635-4283-9823-E31AE3EE3BED}"/>
              </a:ext>
            </a:extLst>
          </p:cNvPr>
          <p:cNvSpPr>
            <a:spLocks noGrp="1"/>
          </p:cNvSpPr>
          <p:nvPr>
            <p:ph idx="1"/>
          </p:nvPr>
        </p:nvSpPr>
        <p:spPr/>
        <p:txBody>
          <a:bodyPr/>
          <a:lstStyle/>
          <a:p>
            <a:pPr algn="just"/>
            <a:r>
              <a:rPr lang="en-US" dirty="0"/>
              <a:t>A database is a logically coherent collection of data with some inherent meaning representing some aspects of real world. It is designed built and populated with data for a specific purpose.</a:t>
            </a:r>
          </a:p>
          <a:p>
            <a:pPr algn="just"/>
            <a:endParaRPr lang="en-US" dirty="0"/>
          </a:p>
          <a:p>
            <a:pPr algn="just"/>
            <a:r>
              <a:rPr lang="en-US" dirty="0"/>
              <a:t>It consist of four elements:</a:t>
            </a:r>
          </a:p>
          <a:p>
            <a:pPr marL="0" indent="0" algn="just">
              <a:buNone/>
            </a:pPr>
            <a:r>
              <a:rPr lang="en-US" dirty="0"/>
              <a:t>Data                 Relationship    Constraints    Schema</a:t>
            </a:r>
            <a:endParaRPr lang="en-IN" dirty="0"/>
          </a:p>
        </p:txBody>
      </p:sp>
    </p:spTree>
    <p:extLst>
      <p:ext uri="{BB962C8B-B14F-4D97-AF65-F5344CB8AC3E}">
        <p14:creationId xmlns:p14="http://schemas.microsoft.com/office/powerpoint/2010/main" val="2749776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fontScale="90000"/>
          </a:bodyPr>
          <a:lstStyle/>
          <a:p>
            <a:r>
              <a:rPr lang="en-US" dirty="0"/>
              <a:t>Database</a:t>
            </a:r>
            <a:br>
              <a:rPr lang="en-US" dirty="0"/>
            </a:br>
            <a:endParaRPr lang="en-IN" dirty="0"/>
          </a:p>
        </p:txBody>
      </p:sp>
      <p:pic>
        <p:nvPicPr>
          <p:cNvPr id="5" name="Content Placeholder 4">
            <a:extLst>
              <a:ext uri="{FF2B5EF4-FFF2-40B4-BE49-F238E27FC236}">
                <a16:creationId xmlns:a16="http://schemas.microsoft.com/office/drawing/2014/main" id="{FBE467DC-101F-4320-BAE0-85E1BEEA4602}"/>
              </a:ext>
            </a:extLst>
          </p:cNvPr>
          <p:cNvPicPr>
            <a:picLocks noGrp="1" noChangeAspect="1"/>
          </p:cNvPicPr>
          <p:nvPr>
            <p:ph idx="1"/>
          </p:nvPr>
        </p:nvPicPr>
        <p:blipFill>
          <a:blip r:embed="rId2"/>
          <a:stretch>
            <a:fillRect/>
          </a:stretch>
        </p:blipFill>
        <p:spPr>
          <a:xfrm>
            <a:off x="2513241" y="1349375"/>
            <a:ext cx="4117519" cy="3513138"/>
          </a:xfrm>
        </p:spPr>
      </p:pic>
    </p:spTree>
    <p:extLst>
      <p:ext uri="{BB962C8B-B14F-4D97-AF65-F5344CB8AC3E}">
        <p14:creationId xmlns:p14="http://schemas.microsoft.com/office/powerpoint/2010/main" val="2399830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A81D-A836-4630-B1F4-DFBC840C6B6D}"/>
              </a:ext>
            </a:extLst>
          </p:cNvPr>
          <p:cNvSpPr>
            <a:spLocks noGrp="1"/>
          </p:cNvSpPr>
          <p:nvPr>
            <p:ph type="title"/>
          </p:nvPr>
        </p:nvSpPr>
        <p:spPr/>
        <p:txBody>
          <a:bodyPr/>
          <a:lstStyle/>
          <a:p>
            <a:r>
              <a:rPr lang="en-US" dirty="0"/>
              <a:t>Database</a:t>
            </a:r>
            <a:endParaRPr lang="en-IN" dirty="0"/>
          </a:p>
        </p:txBody>
      </p:sp>
      <p:sp>
        <p:nvSpPr>
          <p:cNvPr id="3" name="Content Placeholder 2">
            <a:extLst>
              <a:ext uri="{FF2B5EF4-FFF2-40B4-BE49-F238E27FC236}">
                <a16:creationId xmlns:a16="http://schemas.microsoft.com/office/drawing/2014/main" id="{CCACF2EE-90EC-45B0-AF15-2F4056B7390A}"/>
              </a:ext>
            </a:extLst>
          </p:cNvPr>
          <p:cNvSpPr>
            <a:spLocks noGrp="1"/>
          </p:cNvSpPr>
          <p:nvPr>
            <p:ph idx="1"/>
          </p:nvPr>
        </p:nvSpPr>
        <p:spPr/>
        <p:txBody>
          <a:bodyPr>
            <a:normAutofit lnSpcReduction="10000"/>
          </a:bodyPr>
          <a:lstStyle/>
          <a:p>
            <a:pPr algn="just"/>
            <a:r>
              <a:rPr lang="en-US" dirty="0"/>
              <a:t>Data Items: Data are binary computer representation of stored logical entities. They are distinct pieces of information usually formatted in a special way. Data can exists in variety of forms like text, number or both. </a:t>
            </a:r>
          </a:p>
          <a:p>
            <a:pPr algn="just"/>
            <a:endParaRPr lang="en-US" dirty="0"/>
          </a:p>
          <a:p>
            <a:pPr algn="just"/>
            <a:r>
              <a:rPr lang="en-US" dirty="0"/>
              <a:t>Relationship: Relationship represents a correspondence between the various data elements.</a:t>
            </a:r>
          </a:p>
          <a:p>
            <a:pPr algn="just"/>
            <a:endParaRPr lang="en-IN" dirty="0"/>
          </a:p>
        </p:txBody>
      </p:sp>
    </p:spTree>
    <p:extLst>
      <p:ext uri="{BB962C8B-B14F-4D97-AF65-F5344CB8AC3E}">
        <p14:creationId xmlns:p14="http://schemas.microsoft.com/office/powerpoint/2010/main" val="262553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p>
        </p:txBody>
      </p:sp>
      <p:sp>
        <p:nvSpPr>
          <p:cNvPr id="3" name="Content Placeholder 2"/>
          <p:cNvSpPr>
            <a:spLocks noGrp="1"/>
          </p:cNvSpPr>
          <p:nvPr>
            <p:ph idx="1"/>
          </p:nvPr>
        </p:nvSpPr>
        <p:spPr/>
        <p:txBody>
          <a:bodyPr>
            <a:normAutofit fontScale="92500" lnSpcReduction="20000"/>
          </a:bodyPr>
          <a:lstStyle/>
          <a:p>
            <a:pPr algn="just"/>
            <a:r>
              <a:rPr lang="en-US" dirty="0">
                <a:solidFill>
                  <a:schemeClr val="tx1">
                    <a:lumMod val="95000"/>
                    <a:lumOff val="5000"/>
                  </a:schemeClr>
                </a:solidFill>
                <a:latin typeface="Times New Roman" pitchFamily="18" charset="0"/>
                <a:cs typeface="Times New Roman" pitchFamily="18" charset="0"/>
              </a:rPr>
              <a:t>Will Understand the role of a database management system in an organization. </a:t>
            </a:r>
          </a:p>
          <a:p>
            <a:pPr algn="just"/>
            <a:r>
              <a:rPr lang="en-US" dirty="0">
                <a:solidFill>
                  <a:schemeClr val="tx1">
                    <a:lumMod val="95000"/>
                    <a:lumOff val="5000"/>
                  </a:schemeClr>
                </a:solidFill>
                <a:latin typeface="Times New Roman" pitchFamily="18" charset="0"/>
                <a:cs typeface="Times New Roman" pitchFamily="18" charset="0"/>
              </a:rPr>
              <a:t>Will be able to model an application’s data requirements using conceptual modeling tools like ER diagrams and design database schemas based on the conceptual model.</a:t>
            </a:r>
          </a:p>
          <a:p>
            <a:pPr algn="just"/>
            <a:r>
              <a:rPr lang="en-US" dirty="0">
                <a:solidFill>
                  <a:schemeClr val="tx1">
                    <a:lumMod val="95000"/>
                    <a:lumOff val="5000"/>
                  </a:schemeClr>
                </a:solidFill>
                <a:latin typeface="Times New Roman" pitchFamily="18" charset="0"/>
                <a:cs typeface="Times New Roman" pitchFamily="18" charset="0"/>
              </a:rPr>
              <a:t>Will have a broad understanding of database concepts and database management system software.</a:t>
            </a:r>
          </a:p>
          <a:p>
            <a:pPr algn="just"/>
            <a:r>
              <a:rPr lang="en-US" dirty="0">
                <a:solidFill>
                  <a:schemeClr val="tx1">
                    <a:lumMod val="95000"/>
                    <a:lumOff val="5000"/>
                  </a:schemeClr>
                </a:solidFill>
                <a:latin typeface="Times New Roman" pitchFamily="18" charset="0"/>
                <a:cs typeface="Times New Roman" pitchFamily="18" charset="0"/>
              </a:rPr>
              <a:t>Will have a high-level understanding of major DBMS components and their function.</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0414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A81D-A836-4630-B1F4-DFBC840C6B6D}"/>
              </a:ext>
            </a:extLst>
          </p:cNvPr>
          <p:cNvSpPr>
            <a:spLocks noGrp="1"/>
          </p:cNvSpPr>
          <p:nvPr>
            <p:ph type="title"/>
          </p:nvPr>
        </p:nvSpPr>
        <p:spPr/>
        <p:txBody>
          <a:bodyPr/>
          <a:lstStyle/>
          <a:p>
            <a:r>
              <a:rPr lang="en-US" dirty="0"/>
              <a:t>Database</a:t>
            </a:r>
            <a:endParaRPr lang="en-IN" dirty="0"/>
          </a:p>
        </p:txBody>
      </p:sp>
      <p:sp>
        <p:nvSpPr>
          <p:cNvPr id="3" name="Content Placeholder 2">
            <a:extLst>
              <a:ext uri="{FF2B5EF4-FFF2-40B4-BE49-F238E27FC236}">
                <a16:creationId xmlns:a16="http://schemas.microsoft.com/office/drawing/2014/main" id="{CCACF2EE-90EC-45B0-AF15-2F4056B7390A}"/>
              </a:ext>
            </a:extLst>
          </p:cNvPr>
          <p:cNvSpPr>
            <a:spLocks noGrp="1"/>
          </p:cNvSpPr>
          <p:nvPr>
            <p:ph idx="1"/>
          </p:nvPr>
        </p:nvSpPr>
        <p:spPr/>
        <p:txBody>
          <a:bodyPr>
            <a:normAutofit fontScale="62500" lnSpcReduction="20000"/>
          </a:bodyPr>
          <a:lstStyle/>
          <a:p>
            <a:pPr algn="just"/>
            <a:r>
              <a:rPr lang="en-US" dirty="0"/>
              <a:t>Constraints: Constraints enforce limits to the data or type of data that can be inserted/updated/deleted from a table. The whole purpose of constraints is to maintain the data integrity during an update/delete/insert into a table. In this tutorial we will learn several types of constraints that can be created in RDBMS.</a:t>
            </a:r>
          </a:p>
          <a:p>
            <a:pPr algn="just"/>
            <a:endParaRPr lang="en-US" dirty="0"/>
          </a:p>
          <a:p>
            <a:pPr marL="0" indent="0" algn="just">
              <a:buNone/>
            </a:pPr>
            <a:r>
              <a:rPr lang="en-US" dirty="0"/>
              <a:t>Types of constraints</a:t>
            </a:r>
          </a:p>
          <a:p>
            <a:pPr algn="just"/>
            <a:r>
              <a:rPr lang="en-US" dirty="0"/>
              <a:t>NOT NULL</a:t>
            </a:r>
          </a:p>
          <a:p>
            <a:pPr algn="just"/>
            <a:r>
              <a:rPr lang="en-US" dirty="0"/>
              <a:t>UNIQUE</a:t>
            </a:r>
          </a:p>
          <a:p>
            <a:pPr algn="just"/>
            <a:r>
              <a:rPr lang="en-US" dirty="0"/>
              <a:t>DEFAULT</a:t>
            </a:r>
          </a:p>
          <a:p>
            <a:pPr algn="just"/>
            <a:r>
              <a:rPr lang="en-US" dirty="0"/>
              <a:t>CHECK</a:t>
            </a:r>
          </a:p>
          <a:p>
            <a:pPr algn="just"/>
            <a:r>
              <a:rPr lang="en-US" dirty="0"/>
              <a:t>Key Constraints – PRIMARY KEY, FOREIGN KEY</a:t>
            </a:r>
          </a:p>
          <a:p>
            <a:pPr algn="just"/>
            <a:r>
              <a:rPr lang="en-US" dirty="0"/>
              <a:t>Domain constraints</a:t>
            </a:r>
          </a:p>
          <a:p>
            <a:pPr algn="just"/>
            <a:r>
              <a:rPr lang="en-US" dirty="0"/>
              <a:t>Mapping constraints</a:t>
            </a:r>
            <a:endParaRPr lang="en-IN" dirty="0"/>
          </a:p>
        </p:txBody>
      </p:sp>
    </p:spTree>
    <p:extLst>
      <p:ext uri="{BB962C8B-B14F-4D97-AF65-F5344CB8AC3E}">
        <p14:creationId xmlns:p14="http://schemas.microsoft.com/office/powerpoint/2010/main" val="2248936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A81D-A836-4630-B1F4-DFBC840C6B6D}"/>
              </a:ext>
            </a:extLst>
          </p:cNvPr>
          <p:cNvSpPr>
            <a:spLocks noGrp="1"/>
          </p:cNvSpPr>
          <p:nvPr>
            <p:ph type="title"/>
          </p:nvPr>
        </p:nvSpPr>
        <p:spPr/>
        <p:txBody>
          <a:bodyPr/>
          <a:lstStyle/>
          <a:p>
            <a:r>
              <a:rPr lang="en-US" dirty="0"/>
              <a:t>Database</a:t>
            </a:r>
            <a:endParaRPr lang="en-IN" dirty="0"/>
          </a:p>
        </p:txBody>
      </p:sp>
      <p:sp>
        <p:nvSpPr>
          <p:cNvPr id="3" name="Content Placeholder 2">
            <a:extLst>
              <a:ext uri="{FF2B5EF4-FFF2-40B4-BE49-F238E27FC236}">
                <a16:creationId xmlns:a16="http://schemas.microsoft.com/office/drawing/2014/main" id="{CCACF2EE-90EC-45B0-AF15-2F4056B7390A}"/>
              </a:ext>
            </a:extLst>
          </p:cNvPr>
          <p:cNvSpPr>
            <a:spLocks noGrp="1"/>
          </p:cNvSpPr>
          <p:nvPr>
            <p:ph idx="1"/>
          </p:nvPr>
        </p:nvSpPr>
        <p:spPr/>
        <p:txBody>
          <a:bodyPr>
            <a:normAutofit/>
          </a:bodyPr>
          <a:lstStyle/>
          <a:p>
            <a:pPr algn="just"/>
            <a:r>
              <a:rPr lang="en-US" dirty="0"/>
              <a:t>Schema: The overall design of the database is called the database schema. It not only describes the organization of data but also represents the relationship between various tables in a database.</a:t>
            </a:r>
          </a:p>
          <a:p>
            <a:pPr marL="0" indent="0" algn="just">
              <a:buNone/>
            </a:pPr>
            <a:endParaRPr lang="en-US" dirty="0"/>
          </a:p>
          <a:p>
            <a:pPr marL="0" indent="0" algn="just">
              <a:buNone/>
            </a:pPr>
            <a:endParaRPr lang="en-IN" dirty="0"/>
          </a:p>
        </p:txBody>
      </p:sp>
    </p:spTree>
    <p:extLst>
      <p:ext uri="{BB962C8B-B14F-4D97-AF65-F5344CB8AC3E}">
        <p14:creationId xmlns:p14="http://schemas.microsoft.com/office/powerpoint/2010/main" val="2666168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A81D-A836-4630-B1F4-DFBC840C6B6D}"/>
              </a:ext>
            </a:extLst>
          </p:cNvPr>
          <p:cNvSpPr>
            <a:spLocks noGrp="1"/>
          </p:cNvSpPr>
          <p:nvPr>
            <p:ph type="title"/>
          </p:nvPr>
        </p:nvSpPr>
        <p:spPr/>
        <p:txBody>
          <a:bodyPr/>
          <a:lstStyle/>
          <a:p>
            <a:r>
              <a:rPr lang="en-US" dirty="0"/>
              <a:t>Types of Schema</a:t>
            </a:r>
            <a:endParaRPr lang="en-IN" dirty="0"/>
          </a:p>
        </p:txBody>
      </p:sp>
      <p:sp>
        <p:nvSpPr>
          <p:cNvPr id="3" name="Content Placeholder 2">
            <a:extLst>
              <a:ext uri="{FF2B5EF4-FFF2-40B4-BE49-F238E27FC236}">
                <a16:creationId xmlns:a16="http://schemas.microsoft.com/office/drawing/2014/main" id="{CCACF2EE-90EC-45B0-AF15-2F4056B7390A}"/>
              </a:ext>
            </a:extLst>
          </p:cNvPr>
          <p:cNvSpPr>
            <a:spLocks noGrp="1"/>
          </p:cNvSpPr>
          <p:nvPr>
            <p:ph idx="1"/>
          </p:nvPr>
        </p:nvSpPr>
        <p:spPr/>
        <p:txBody>
          <a:bodyPr>
            <a:normAutofit/>
          </a:bodyPr>
          <a:lstStyle/>
          <a:p>
            <a:pPr marL="0" indent="0" algn="just">
              <a:buNone/>
            </a:pPr>
            <a:r>
              <a:rPr lang="en-US" sz="1800" b="1" dirty="0"/>
              <a:t>Logical Database Schema: </a:t>
            </a:r>
            <a:r>
              <a:rPr lang="en-US" sz="1800" dirty="0"/>
              <a:t>This represents </a:t>
            </a:r>
            <a:r>
              <a:rPr lang="en-US" sz="1800" b="1" dirty="0">
                <a:solidFill>
                  <a:srgbClr val="FF0000"/>
                </a:solidFill>
              </a:rPr>
              <a:t>how the data is organized </a:t>
            </a:r>
            <a:r>
              <a:rPr lang="en-US" sz="1800" dirty="0"/>
              <a:t>in terms of tables, and how the different attributes in the different tables link them. Different database management systems use different syntax to define the logical architecture and constraints of a database which is called logical database schema.</a:t>
            </a:r>
          </a:p>
          <a:p>
            <a:pPr marL="0" indent="0" algn="just">
              <a:buNone/>
            </a:pPr>
            <a:r>
              <a:rPr lang="en-US" sz="1800" b="1" dirty="0"/>
              <a:t>Physical Database Schema</a:t>
            </a:r>
            <a:r>
              <a:rPr lang="en-US" sz="1800" dirty="0"/>
              <a:t>: This represents </a:t>
            </a:r>
            <a:r>
              <a:rPr lang="en-US" sz="1800" dirty="0">
                <a:solidFill>
                  <a:srgbClr val="FF0000"/>
                </a:solidFill>
              </a:rPr>
              <a:t>how data is stored physically on disk storage. </a:t>
            </a:r>
          </a:p>
          <a:p>
            <a:pPr marL="0" indent="0" algn="just">
              <a:buNone/>
            </a:pPr>
            <a:r>
              <a:rPr lang="en-US" sz="1800" dirty="0"/>
              <a:t>Database schema is Just a representation and it does not contain any data.</a:t>
            </a:r>
          </a:p>
          <a:p>
            <a:pPr marL="0" indent="0" algn="just">
              <a:buNone/>
            </a:pPr>
            <a:endParaRPr lang="en-IN" dirty="0"/>
          </a:p>
        </p:txBody>
      </p:sp>
      <p:pic>
        <p:nvPicPr>
          <p:cNvPr id="6" name="Picture 5">
            <a:extLst>
              <a:ext uri="{FF2B5EF4-FFF2-40B4-BE49-F238E27FC236}">
                <a16:creationId xmlns:a16="http://schemas.microsoft.com/office/drawing/2014/main" id="{3490E5FF-C99B-4588-8151-14B819314D91}"/>
              </a:ext>
            </a:extLst>
          </p:cNvPr>
          <p:cNvPicPr>
            <a:picLocks noChangeAspect="1"/>
          </p:cNvPicPr>
          <p:nvPr/>
        </p:nvPicPr>
        <p:blipFill>
          <a:blip r:embed="rId2"/>
          <a:stretch>
            <a:fillRect/>
          </a:stretch>
        </p:blipFill>
        <p:spPr>
          <a:xfrm>
            <a:off x="5030115" y="3400425"/>
            <a:ext cx="3009900" cy="1743075"/>
          </a:xfrm>
          <a:prstGeom prst="rect">
            <a:avLst/>
          </a:prstGeom>
        </p:spPr>
      </p:pic>
    </p:spTree>
    <p:extLst>
      <p:ext uri="{BB962C8B-B14F-4D97-AF65-F5344CB8AC3E}">
        <p14:creationId xmlns:p14="http://schemas.microsoft.com/office/powerpoint/2010/main" val="2081922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fontScale="90000"/>
          </a:bodyPr>
          <a:lstStyle/>
          <a:p>
            <a:r>
              <a:rPr lang="en-US" dirty="0"/>
              <a:t>Accessing data from Database</a:t>
            </a:r>
            <a:br>
              <a:rPr lang="en-US" dirty="0"/>
            </a:br>
            <a:endParaRPr lang="en-IN" dirty="0"/>
          </a:p>
        </p:txBody>
      </p:sp>
      <p:pic>
        <p:nvPicPr>
          <p:cNvPr id="7" name="Content Placeholder 6">
            <a:extLst>
              <a:ext uri="{FF2B5EF4-FFF2-40B4-BE49-F238E27FC236}">
                <a16:creationId xmlns:a16="http://schemas.microsoft.com/office/drawing/2014/main" id="{53DCB046-0C2D-42CD-B75F-7526493FA2B1}"/>
              </a:ext>
            </a:extLst>
          </p:cNvPr>
          <p:cNvPicPr>
            <a:picLocks noGrp="1" noChangeAspect="1"/>
          </p:cNvPicPr>
          <p:nvPr>
            <p:ph idx="1"/>
          </p:nvPr>
        </p:nvPicPr>
        <p:blipFill>
          <a:blip r:embed="rId2"/>
          <a:stretch>
            <a:fillRect/>
          </a:stretch>
        </p:blipFill>
        <p:spPr>
          <a:xfrm>
            <a:off x="601670" y="1349187"/>
            <a:ext cx="4235899" cy="3513138"/>
          </a:xfrm>
        </p:spPr>
      </p:pic>
      <p:pic>
        <p:nvPicPr>
          <p:cNvPr id="2050" name="Picture 2">
            <a:extLst>
              <a:ext uri="{FF2B5EF4-FFF2-40B4-BE49-F238E27FC236}">
                <a16:creationId xmlns:a16="http://schemas.microsoft.com/office/drawing/2014/main" id="{4E0B8BF9-AE40-428E-A2BE-765F3AEE7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135" y="1808225"/>
            <a:ext cx="339090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578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Metadata</a:t>
            </a:r>
            <a:endParaRPr lang="en-IN" dirty="0"/>
          </a:p>
        </p:txBody>
      </p:sp>
      <p:sp>
        <p:nvSpPr>
          <p:cNvPr id="6" name="Content Placeholder 5">
            <a:extLst>
              <a:ext uri="{FF2B5EF4-FFF2-40B4-BE49-F238E27FC236}">
                <a16:creationId xmlns:a16="http://schemas.microsoft.com/office/drawing/2014/main" id="{660B3325-AD70-41C8-BCAD-0663CEF766D4}"/>
              </a:ext>
            </a:extLst>
          </p:cNvPr>
          <p:cNvSpPr>
            <a:spLocks noGrp="1"/>
          </p:cNvSpPr>
          <p:nvPr>
            <p:ph idx="1"/>
          </p:nvPr>
        </p:nvSpPr>
        <p:spPr/>
        <p:txBody>
          <a:bodyPr>
            <a:normAutofit fontScale="92500" lnSpcReduction="20000"/>
          </a:bodyPr>
          <a:lstStyle/>
          <a:p>
            <a:pPr algn="just"/>
            <a:r>
              <a:rPr lang="en-US" dirty="0"/>
              <a:t>Metadata is simply data about data. It means it is a description and context of the data. It helps to organize, find and understand data. Here are a few real world examples of metadata:</a:t>
            </a:r>
          </a:p>
          <a:p>
            <a:pPr algn="just"/>
            <a:r>
              <a:rPr lang="en-US" dirty="0"/>
              <a:t>Title and description,</a:t>
            </a:r>
          </a:p>
          <a:p>
            <a:pPr algn="just"/>
            <a:r>
              <a:rPr lang="en-US" dirty="0"/>
              <a:t>Tags and categories,</a:t>
            </a:r>
          </a:p>
          <a:p>
            <a:pPr algn="just"/>
            <a:r>
              <a:rPr lang="en-US" dirty="0"/>
              <a:t>Who created and when,</a:t>
            </a:r>
          </a:p>
          <a:p>
            <a:pPr algn="just"/>
            <a:r>
              <a:rPr lang="en-US" dirty="0"/>
              <a:t>Who last modified and when,</a:t>
            </a:r>
          </a:p>
          <a:p>
            <a:pPr algn="just"/>
            <a:r>
              <a:rPr lang="en-US" dirty="0"/>
              <a:t>Who can access or update.</a:t>
            </a:r>
            <a:endParaRPr lang="en-IN" dirty="0"/>
          </a:p>
        </p:txBody>
      </p:sp>
    </p:spTree>
    <p:extLst>
      <p:ext uri="{BB962C8B-B14F-4D97-AF65-F5344CB8AC3E}">
        <p14:creationId xmlns:p14="http://schemas.microsoft.com/office/powerpoint/2010/main" val="4081198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Metadata</a:t>
            </a:r>
            <a:endParaRPr lang="en-IN" dirty="0"/>
          </a:p>
        </p:txBody>
      </p:sp>
      <p:pic>
        <p:nvPicPr>
          <p:cNvPr id="3074" name="Picture 2">
            <a:extLst>
              <a:ext uri="{FF2B5EF4-FFF2-40B4-BE49-F238E27FC236}">
                <a16:creationId xmlns:a16="http://schemas.microsoft.com/office/drawing/2014/main" id="{261CBCA9-5192-4763-9B1B-D913C58C81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260" y="1350110"/>
            <a:ext cx="5499694" cy="3513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F8B41E-4460-4667-8F10-BEE952BAAD71}"/>
              </a:ext>
            </a:extLst>
          </p:cNvPr>
          <p:cNvSpPr txBox="1"/>
          <p:nvPr/>
        </p:nvSpPr>
        <p:spPr>
          <a:xfrm>
            <a:off x="6099050" y="1350110"/>
            <a:ext cx="2595985" cy="2585323"/>
          </a:xfrm>
          <a:prstGeom prst="rect">
            <a:avLst/>
          </a:prstGeom>
          <a:noFill/>
        </p:spPr>
        <p:txBody>
          <a:bodyPr wrap="square">
            <a:spAutoFit/>
          </a:bodyPr>
          <a:lstStyle/>
          <a:p>
            <a:pPr algn="just"/>
            <a:r>
              <a:rPr lang="en-US" b="0" i="0" dirty="0">
                <a:solidFill>
                  <a:srgbClr val="454957"/>
                </a:solidFill>
                <a:effectLst/>
                <a:latin typeface="Encode Sans"/>
              </a:rPr>
              <a:t>Every time you take a photo with today's cameras a bunch of metadata is gathered and saved with it:</a:t>
            </a:r>
          </a:p>
          <a:p>
            <a:pPr algn="l">
              <a:buFont typeface="Arial" panose="020B0604020202020204" pitchFamily="34" charset="0"/>
              <a:buChar char="•"/>
            </a:pPr>
            <a:r>
              <a:rPr lang="en-US" b="0" i="0" dirty="0">
                <a:solidFill>
                  <a:srgbClr val="454957"/>
                </a:solidFill>
                <a:effectLst/>
                <a:latin typeface="Encode Sans"/>
              </a:rPr>
              <a:t>date and time,</a:t>
            </a:r>
          </a:p>
          <a:p>
            <a:pPr algn="l">
              <a:buFont typeface="Arial" panose="020B0604020202020204" pitchFamily="34" charset="0"/>
              <a:buChar char="•"/>
            </a:pPr>
            <a:r>
              <a:rPr lang="en-US" b="0" i="0" dirty="0">
                <a:solidFill>
                  <a:srgbClr val="454957"/>
                </a:solidFill>
                <a:effectLst/>
                <a:latin typeface="Encode Sans"/>
              </a:rPr>
              <a:t>filename,</a:t>
            </a:r>
          </a:p>
          <a:p>
            <a:pPr algn="l">
              <a:buFont typeface="Arial" panose="020B0604020202020204" pitchFamily="34" charset="0"/>
              <a:buChar char="•"/>
            </a:pPr>
            <a:r>
              <a:rPr lang="en-US" b="0" i="0" dirty="0">
                <a:solidFill>
                  <a:srgbClr val="454957"/>
                </a:solidFill>
                <a:effectLst/>
                <a:latin typeface="Encode Sans"/>
              </a:rPr>
              <a:t>camera settings,</a:t>
            </a:r>
          </a:p>
          <a:p>
            <a:pPr algn="l">
              <a:buFont typeface="Arial" panose="020B0604020202020204" pitchFamily="34" charset="0"/>
              <a:buChar char="•"/>
            </a:pPr>
            <a:r>
              <a:rPr lang="en-US" b="0" i="0" dirty="0">
                <a:solidFill>
                  <a:srgbClr val="454957"/>
                </a:solidFill>
                <a:effectLst/>
                <a:latin typeface="Encode Sans"/>
              </a:rPr>
              <a:t>geolocation.</a:t>
            </a:r>
          </a:p>
        </p:txBody>
      </p:sp>
      <p:sp>
        <p:nvSpPr>
          <p:cNvPr id="9" name="TextBox 8">
            <a:extLst>
              <a:ext uri="{FF2B5EF4-FFF2-40B4-BE49-F238E27FC236}">
                <a16:creationId xmlns:a16="http://schemas.microsoft.com/office/drawing/2014/main" id="{C548AAB9-5D5C-43AB-ADE0-2A494916FE70}"/>
              </a:ext>
            </a:extLst>
          </p:cNvPr>
          <p:cNvSpPr txBox="1"/>
          <p:nvPr/>
        </p:nvSpPr>
        <p:spPr>
          <a:xfrm>
            <a:off x="5182820" y="4404210"/>
            <a:ext cx="3817626" cy="64633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Source: https://dataedo.com/kb/data-glossary/what-is-metadata</a:t>
            </a:r>
          </a:p>
        </p:txBody>
      </p:sp>
    </p:spTree>
    <p:extLst>
      <p:ext uri="{BB962C8B-B14F-4D97-AF65-F5344CB8AC3E}">
        <p14:creationId xmlns:p14="http://schemas.microsoft.com/office/powerpoint/2010/main" val="3081785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Metadata</a:t>
            </a:r>
            <a:endParaRPr lang="en-IN" dirty="0"/>
          </a:p>
        </p:txBody>
      </p:sp>
      <p:pic>
        <p:nvPicPr>
          <p:cNvPr id="5122" name="Picture 2">
            <a:extLst>
              <a:ext uri="{FF2B5EF4-FFF2-40B4-BE49-F238E27FC236}">
                <a16:creationId xmlns:a16="http://schemas.microsoft.com/office/drawing/2014/main" id="{816BFF35-636D-4A2F-9DC2-9B147FD3AB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555" y="1214237"/>
            <a:ext cx="4742736" cy="35131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54EEE4-2626-4352-922B-7A6D92736499}"/>
              </a:ext>
            </a:extLst>
          </p:cNvPr>
          <p:cNvSpPr txBox="1"/>
          <p:nvPr/>
        </p:nvSpPr>
        <p:spPr>
          <a:xfrm>
            <a:off x="5182820" y="4404210"/>
            <a:ext cx="3817626" cy="64633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Source: https://dataedo.com/kb/data-glossary/what-is-metadata</a:t>
            </a:r>
          </a:p>
        </p:txBody>
      </p:sp>
      <p:sp>
        <p:nvSpPr>
          <p:cNvPr id="10" name="TextBox 9">
            <a:extLst>
              <a:ext uri="{FF2B5EF4-FFF2-40B4-BE49-F238E27FC236}">
                <a16:creationId xmlns:a16="http://schemas.microsoft.com/office/drawing/2014/main" id="{6872A244-EB06-4F32-8D87-271629F994D4}"/>
              </a:ext>
            </a:extLst>
          </p:cNvPr>
          <p:cNvSpPr txBox="1"/>
          <p:nvPr/>
        </p:nvSpPr>
        <p:spPr>
          <a:xfrm>
            <a:off x="5348438" y="1214237"/>
            <a:ext cx="3652007" cy="2862322"/>
          </a:xfrm>
          <a:prstGeom prst="rect">
            <a:avLst/>
          </a:prstGeom>
          <a:noFill/>
        </p:spPr>
        <p:txBody>
          <a:bodyPr wrap="square">
            <a:spAutoFit/>
          </a:bodyPr>
          <a:lstStyle/>
          <a:p>
            <a:pPr algn="l"/>
            <a:r>
              <a:rPr lang="en-US" b="0" i="0" dirty="0">
                <a:solidFill>
                  <a:srgbClr val="454957"/>
                </a:solidFill>
                <a:effectLst/>
                <a:latin typeface="Encode Sans"/>
              </a:rPr>
              <a:t>Each book has a number of standard metadata on the covers and inside. This includes:</a:t>
            </a:r>
          </a:p>
          <a:p>
            <a:pPr algn="l">
              <a:buFont typeface="Arial" panose="020B0604020202020204" pitchFamily="34" charset="0"/>
              <a:buChar char="•"/>
            </a:pPr>
            <a:r>
              <a:rPr lang="en-US" b="0" i="0" dirty="0">
                <a:solidFill>
                  <a:srgbClr val="454957"/>
                </a:solidFill>
                <a:effectLst/>
                <a:latin typeface="Encode Sans"/>
              </a:rPr>
              <a:t>a title,</a:t>
            </a:r>
          </a:p>
          <a:p>
            <a:pPr algn="l">
              <a:buFont typeface="Arial" panose="020B0604020202020204" pitchFamily="34" charset="0"/>
              <a:buChar char="•"/>
            </a:pPr>
            <a:r>
              <a:rPr lang="en-US" b="0" i="0" dirty="0">
                <a:solidFill>
                  <a:srgbClr val="454957"/>
                </a:solidFill>
                <a:effectLst/>
                <a:latin typeface="Encode Sans"/>
              </a:rPr>
              <a:t>author name,</a:t>
            </a:r>
          </a:p>
          <a:p>
            <a:pPr algn="l">
              <a:buFont typeface="Arial" panose="020B0604020202020204" pitchFamily="34" charset="0"/>
              <a:buChar char="•"/>
            </a:pPr>
            <a:r>
              <a:rPr lang="en-US" b="0" i="0" dirty="0">
                <a:solidFill>
                  <a:srgbClr val="454957"/>
                </a:solidFill>
                <a:effectLst/>
                <a:latin typeface="Encode Sans"/>
              </a:rPr>
              <a:t>publisher and copyright details,</a:t>
            </a:r>
          </a:p>
          <a:p>
            <a:pPr algn="l">
              <a:buFont typeface="Arial" panose="020B0604020202020204" pitchFamily="34" charset="0"/>
              <a:buChar char="•"/>
            </a:pPr>
            <a:r>
              <a:rPr lang="en-US" b="0" i="0" dirty="0">
                <a:solidFill>
                  <a:srgbClr val="454957"/>
                </a:solidFill>
                <a:effectLst/>
                <a:latin typeface="Encode Sans"/>
              </a:rPr>
              <a:t>description on a back,</a:t>
            </a:r>
          </a:p>
          <a:p>
            <a:pPr algn="l">
              <a:buFont typeface="Arial" panose="020B0604020202020204" pitchFamily="34" charset="0"/>
              <a:buChar char="•"/>
            </a:pPr>
            <a:r>
              <a:rPr lang="en-US" b="0" i="0" dirty="0">
                <a:solidFill>
                  <a:srgbClr val="454957"/>
                </a:solidFill>
                <a:effectLst/>
                <a:latin typeface="Encode Sans"/>
              </a:rPr>
              <a:t>table of contents,</a:t>
            </a:r>
          </a:p>
          <a:p>
            <a:pPr algn="l">
              <a:buFont typeface="Arial" panose="020B0604020202020204" pitchFamily="34" charset="0"/>
              <a:buChar char="•"/>
            </a:pPr>
            <a:r>
              <a:rPr lang="en-US" b="0" i="0" dirty="0">
                <a:solidFill>
                  <a:srgbClr val="454957"/>
                </a:solidFill>
                <a:effectLst/>
                <a:latin typeface="Encode Sans"/>
              </a:rPr>
              <a:t>index,</a:t>
            </a:r>
          </a:p>
          <a:p>
            <a:pPr algn="l">
              <a:buFont typeface="Arial" panose="020B0604020202020204" pitchFamily="34" charset="0"/>
              <a:buChar char="•"/>
            </a:pPr>
            <a:r>
              <a:rPr lang="en-US" b="0" i="0" dirty="0">
                <a:solidFill>
                  <a:srgbClr val="454957"/>
                </a:solidFill>
                <a:effectLst/>
                <a:latin typeface="Encode Sans"/>
              </a:rPr>
              <a:t>page numbers.</a:t>
            </a:r>
          </a:p>
        </p:txBody>
      </p:sp>
    </p:spTree>
    <p:extLst>
      <p:ext uri="{BB962C8B-B14F-4D97-AF65-F5344CB8AC3E}">
        <p14:creationId xmlns:p14="http://schemas.microsoft.com/office/powerpoint/2010/main" val="3118317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Metadata</a:t>
            </a:r>
            <a:endParaRPr lang="en-IN" dirty="0"/>
          </a:p>
        </p:txBody>
      </p:sp>
      <p:sp>
        <p:nvSpPr>
          <p:cNvPr id="9" name="Content Placeholder 8">
            <a:extLst>
              <a:ext uri="{FF2B5EF4-FFF2-40B4-BE49-F238E27FC236}">
                <a16:creationId xmlns:a16="http://schemas.microsoft.com/office/drawing/2014/main" id="{0ABA1B81-BC30-4722-9F2C-EBA8808642DC}"/>
              </a:ext>
            </a:extLst>
          </p:cNvPr>
          <p:cNvSpPr txBox="1">
            <a:spLocks noGrp="1"/>
          </p:cNvSpPr>
          <p:nvPr>
            <p:ph idx="1"/>
          </p:nvPr>
        </p:nvSpPr>
        <p:spPr>
          <a:xfrm>
            <a:off x="449263" y="1349375"/>
            <a:ext cx="8245475" cy="2763834"/>
          </a:xfrm>
          <a:prstGeom prst="rect">
            <a:avLst/>
          </a:prstGeom>
          <a:noFill/>
        </p:spPr>
        <p:txBody>
          <a:bodyPr wrap="square">
            <a:spAutoFit/>
          </a:bodyPr>
          <a:lstStyle/>
          <a:p>
            <a:pPr algn="just"/>
            <a:r>
              <a:rPr lang="en-US" dirty="0"/>
              <a:t>Most popular databases provide access to their metadata with a set of tables or views often called system catalog or data dictionary. Many of them implement or standard information schema. We can access those views using SQL.</a:t>
            </a:r>
          </a:p>
          <a:p>
            <a:pPr algn="just"/>
            <a:endParaRPr lang="en-IN" dirty="0"/>
          </a:p>
        </p:txBody>
      </p:sp>
    </p:spTree>
    <p:extLst>
      <p:ext uri="{BB962C8B-B14F-4D97-AF65-F5344CB8AC3E}">
        <p14:creationId xmlns:p14="http://schemas.microsoft.com/office/powerpoint/2010/main" val="1108187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Database System</a:t>
            </a:r>
            <a:endParaRPr lang="en-IN" dirty="0"/>
          </a:p>
        </p:txBody>
      </p:sp>
      <p:sp>
        <p:nvSpPr>
          <p:cNvPr id="9" name="Content Placeholder 8">
            <a:extLst>
              <a:ext uri="{FF2B5EF4-FFF2-40B4-BE49-F238E27FC236}">
                <a16:creationId xmlns:a16="http://schemas.microsoft.com/office/drawing/2014/main" id="{0ABA1B81-BC30-4722-9F2C-EBA8808642DC}"/>
              </a:ext>
            </a:extLst>
          </p:cNvPr>
          <p:cNvSpPr txBox="1">
            <a:spLocks noGrp="1"/>
          </p:cNvSpPr>
          <p:nvPr>
            <p:ph idx="1"/>
          </p:nvPr>
        </p:nvSpPr>
        <p:spPr>
          <a:xfrm>
            <a:off x="449263" y="1349375"/>
            <a:ext cx="8245475" cy="4142673"/>
          </a:xfrm>
          <a:prstGeom prst="rect">
            <a:avLst/>
          </a:prstGeom>
          <a:noFill/>
        </p:spPr>
        <p:txBody>
          <a:bodyPr wrap="square">
            <a:spAutoFit/>
          </a:bodyPr>
          <a:lstStyle/>
          <a:p>
            <a:pPr algn="just"/>
            <a:r>
              <a:rPr lang="en-US" dirty="0"/>
              <a:t>It is a collection of database and DBMS software.</a:t>
            </a:r>
          </a:p>
          <a:p>
            <a:pPr algn="just"/>
            <a:endParaRPr lang="en-US" dirty="0"/>
          </a:p>
          <a:p>
            <a:pPr algn="just"/>
            <a:r>
              <a:rPr lang="en-US" dirty="0"/>
              <a:t>It consist of four major components:</a:t>
            </a:r>
          </a:p>
          <a:p>
            <a:pPr algn="just"/>
            <a:r>
              <a:rPr lang="en-US" dirty="0"/>
              <a:t>Data</a:t>
            </a:r>
          </a:p>
          <a:p>
            <a:pPr algn="just"/>
            <a:r>
              <a:rPr lang="en-US" dirty="0"/>
              <a:t>Hardware</a:t>
            </a:r>
          </a:p>
          <a:p>
            <a:pPr algn="just"/>
            <a:r>
              <a:rPr lang="en-US" dirty="0"/>
              <a:t>Software</a:t>
            </a:r>
          </a:p>
          <a:p>
            <a:pPr algn="just"/>
            <a:r>
              <a:rPr lang="en-US" dirty="0"/>
              <a:t>Database Users</a:t>
            </a:r>
          </a:p>
          <a:p>
            <a:pPr algn="just"/>
            <a:endParaRPr lang="en-IN" dirty="0"/>
          </a:p>
        </p:txBody>
      </p:sp>
    </p:spTree>
    <p:extLst>
      <p:ext uri="{BB962C8B-B14F-4D97-AF65-F5344CB8AC3E}">
        <p14:creationId xmlns:p14="http://schemas.microsoft.com/office/powerpoint/2010/main" val="1647881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Database System</a:t>
            </a:r>
            <a:endParaRPr lang="en-IN" dirty="0"/>
          </a:p>
        </p:txBody>
      </p:sp>
      <p:sp>
        <p:nvSpPr>
          <p:cNvPr id="9" name="Content Placeholder 8">
            <a:extLst>
              <a:ext uri="{FF2B5EF4-FFF2-40B4-BE49-F238E27FC236}">
                <a16:creationId xmlns:a16="http://schemas.microsoft.com/office/drawing/2014/main" id="{0ABA1B81-BC30-4722-9F2C-EBA8808642DC}"/>
              </a:ext>
            </a:extLst>
          </p:cNvPr>
          <p:cNvSpPr txBox="1">
            <a:spLocks noGrp="1"/>
          </p:cNvSpPr>
          <p:nvPr>
            <p:ph idx="1"/>
          </p:nvPr>
        </p:nvSpPr>
        <p:spPr>
          <a:xfrm>
            <a:off x="449263" y="1349375"/>
            <a:ext cx="8245475" cy="4142673"/>
          </a:xfrm>
          <a:prstGeom prst="rect">
            <a:avLst/>
          </a:prstGeom>
          <a:noFill/>
        </p:spPr>
        <p:txBody>
          <a:bodyPr wrap="square">
            <a:spAutoFit/>
          </a:bodyPr>
          <a:lstStyle/>
          <a:p>
            <a:pPr algn="just"/>
            <a:r>
              <a:rPr lang="en-US" dirty="0"/>
              <a:t>It is a collection of database and DBMS software.</a:t>
            </a:r>
          </a:p>
          <a:p>
            <a:pPr algn="just"/>
            <a:endParaRPr lang="en-US" dirty="0"/>
          </a:p>
          <a:p>
            <a:pPr algn="just"/>
            <a:r>
              <a:rPr lang="en-US" dirty="0"/>
              <a:t>It consist of four major components:</a:t>
            </a:r>
          </a:p>
          <a:p>
            <a:pPr algn="just"/>
            <a:r>
              <a:rPr lang="en-US" dirty="0"/>
              <a:t>Data</a:t>
            </a:r>
          </a:p>
          <a:p>
            <a:pPr algn="just"/>
            <a:r>
              <a:rPr lang="en-US" dirty="0"/>
              <a:t>Hardware</a:t>
            </a:r>
          </a:p>
          <a:p>
            <a:pPr algn="just"/>
            <a:r>
              <a:rPr lang="en-US" dirty="0"/>
              <a:t>Software</a:t>
            </a:r>
          </a:p>
          <a:p>
            <a:pPr algn="just"/>
            <a:r>
              <a:rPr lang="en-US" dirty="0"/>
              <a:t>Database Users</a:t>
            </a:r>
          </a:p>
          <a:p>
            <a:pPr algn="just"/>
            <a:endParaRPr lang="en-IN" dirty="0"/>
          </a:p>
        </p:txBody>
      </p:sp>
    </p:spTree>
    <p:extLst>
      <p:ext uri="{BB962C8B-B14F-4D97-AF65-F5344CB8AC3E}">
        <p14:creationId xmlns:p14="http://schemas.microsoft.com/office/powerpoint/2010/main" val="2236740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Book</a:t>
            </a:r>
          </a:p>
        </p:txBody>
      </p:sp>
      <p:pic>
        <p:nvPicPr>
          <p:cNvPr id="6" name="Content Placeholder 5">
            <a:extLst>
              <a:ext uri="{FF2B5EF4-FFF2-40B4-BE49-F238E27FC236}">
                <a16:creationId xmlns:a16="http://schemas.microsoft.com/office/drawing/2014/main" id="{1D6486EF-4C0D-4C67-9C1B-701BE47A56C9}"/>
              </a:ext>
            </a:extLst>
          </p:cNvPr>
          <p:cNvPicPr>
            <a:picLocks noGrp="1" noChangeAspect="1"/>
          </p:cNvPicPr>
          <p:nvPr>
            <p:ph idx="1"/>
          </p:nvPr>
        </p:nvPicPr>
        <p:blipFill>
          <a:blip r:embed="rId2"/>
          <a:stretch>
            <a:fillRect/>
          </a:stretch>
        </p:blipFill>
        <p:spPr>
          <a:xfrm>
            <a:off x="3155592" y="1349374"/>
            <a:ext cx="2638048" cy="3520337"/>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34" y="1350110"/>
            <a:ext cx="2343760" cy="3512215"/>
          </a:xfrm>
          <a:prstGeom prst="rect">
            <a:avLst/>
          </a:prstGeom>
        </p:spPr>
      </p:pic>
      <p:pic>
        <p:nvPicPr>
          <p:cNvPr id="1026" name="Picture 2" descr="Database Management Concepts - S.K. KATARIA and SONS, Publisher of  Engineering Books in India">
            <a:extLst>
              <a:ext uri="{FF2B5EF4-FFF2-40B4-BE49-F238E27FC236}">
                <a16:creationId xmlns:a16="http://schemas.microsoft.com/office/drawing/2014/main" id="{A3829E57-D691-4E75-A944-ECA6B9A5A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344" y="1349375"/>
            <a:ext cx="2901395" cy="351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378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Database System</a:t>
            </a:r>
            <a:endParaRPr lang="en-IN" dirty="0"/>
          </a:p>
        </p:txBody>
      </p:sp>
      <p:sp>
        <p:nvSpPr>
          <p:cNvPr id="9" name="Content Placeholder 8">
            <a:extLst>
              <a:ext uri="{FF2B5EF4-FFF2-40B4-BE49-F238E27FC236}">
                <a16:creationId xmlns:a16="http://schemas.microsoft.com/office/drawing/2014/main" id="{0ABA1B81-BC30-4722-9F2C-EBA8808642DC}"/>
              </a:ext>
            </a:extLst>
          </p:cNvPr>
          <p:cNvSpPr txBox="1">
            <a:spLocks noGrp="1"/>
          </p:cNvSpPr>
          <p:nvPr>
            <p:ph idx="1"/>
          </p:nvPr>
        </p:nvSpPr>
        <p:spPr>
          <a:xfrm>
            <a:off x="449263" y="1349375"/>
            <a:ext cx="8245475" cy="4228850"/>
          </a:xfrm>
          <a:prstGeom prst="rect">
            <a:avLst/>
          </a:prstGeom>
          <a:noFill/>
        </p:spPr>
        <p:txBody>
          <a:bodyPr wrap="square">
            <a:spAutoFit/>
          </a:bodyPr>
          <a:lstStyle/>
          <a:p>
            <a:pPr marL="0" indent="0" algn="just">
              <a:buNone/>
            </a:pPr>
            <a:r>
              <a:rPr lang="en-US" dirty="0"/>
              <a:t>Hardware</a:t>
            </a:r>
          </a:p>
          <a:p>
            <a:pPr algn="just"/>
            <a:r>
              <a:rPr lang="en-US" dirty="0"/>
              <a:t>The secondary storage volumes-typically magnetic disks that are used to hold the stored data together with the associated I/O devices like disk drives, device controller, I/O Channel etc.</a:t>
            </a:r>
          </a:p>
          <a:p>
            <a:pPr algn="just"/>
            <a:r>
              <a:rPr lang="en-US" dirty="0"/>
              <a:t>The hardware processor and associated main memory that are used to support the execution of the database system software.</a:t>
            </a:r>
          </a:p>
          <a:p>
            <a:pPr algn="just"/>
            <a:endParaRPr lang="en-IN" dirty="0"/>
          </a:p>
        </p:txBody>
      </p:sp>
    </p:spTree>
    <p:extLst>
      <p:ext uri="{BB962C8B-B14F-4D97-AF65-F5344CB8AC3E}">
        <p14:creationId xmlns:p14="http://schemas.microsoft.com/office/powerpoint/2010/main" val="2995812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186DB-60BA-45B6-BA3D-535842F181A2}"/>
              </a:ext>
            </a:extLst>
          </p:cNvPr>
          <p:cNvSpPr>
            <a:spLocks noGrp="1"/>
          </p:cNvSpPr>
          <p:nvPr>
            <p:ph type="title"/>
          </p:nvPr>
        </p:nvSpPr>
        <p:spPr/>
        <p:txBody>
          <a:bodyPr/>
          <a:lstStyle/>
          <a:p>
            <a:r>
              <a:rPr lang="en-US" dirty="0"/>
              <a:t>Software and Database Users</a:t>
            </a:r>
            <a:endParaRPr lang="en-IN" dirty="0"/>
          </a:p>
        </p:txBody>
      </p:sp>
      <p:sp>
        <p:nvSpPr>
          <p:cNvPr id="3" name="Content Placeholder 2">
            <a:extLst>
              <a:ext uri="{FF2B5EF4-FFF2-40B4-BE49-F238E27FC236}">
                <a16:creationId xmlns:a16="http://schemas.microsoft.com/office/drawing/2014/main" id="{F4EFF848-CF8F-4087-9358-A819184233F3}"/>
              </a:ext>
            </a:extLst>
          </p:cNvPr>
          <p:cNvSpPr>
            <a:spLocks noGrp="1"/>
          </p:cNvSpPr>
          <p:nvPr>
            <p:ph idx="1"/>
          </p:nvPr>
        </p:nvSpPr>
        <p:spPr/>
        <p:txBody>
          <a:bodyPr>
            <a:normAutofit fontScale="92500" lnSpcReduction="20000"/>
          </a:bodyPr>
          <a:lstStyle/>
          <a:p>
            <a:r>
              <a:rPr lang="en-US" dirty="0"/>
              <a:t>All request for access to the database are handled by the DBMS software.</a:t>
            </a:r>
          </a:p>
          <a:p>
            <a:endParaRPr lang="en-US" dirty="0"/>
          </a:p>
          <a:p>
            <a:r>
              <a:rPr lang="en-US" dirty="0"/>
              <a:t>The primary goal of the system is to retrieve data and store new data in the database. People who work with a database can be categorized as the database users and administrator.</a:t>
            </a:r>
          </a:p>
          <a:p>
            <a:endParaRPr lang="en-US" dirty="0"/>
          </a:p>
          <a:p>
            <a:r>
              <a:rPr lang="en-US" dirty="0"/>
              <a:t>We will discuss it in detail in the next class.</a:t>
            </a:r>
            <a:endParaRPr lang="en-IN" dirty="0"/>
          </a:p>
        </p:txBody>
      </p:sp>
    </p:spTree>
    <p:extLst>
      <p:ext uri="{BB962C8B-B14F-4D97-AF65-F5344CB8AC3E}">
        <p14:creationId xmlns:p14="http://schemas.microsoft.com/office/powerpoint/2010/main" val="2286810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DBD4-9134-4641-8FF7-744B94AAD3F5}"/>
              </a:ext>
            </a:extLst>
          </p:cNvPr>
          <p:cNvSpPr>
            <a:spLocks noGrp="1"/>
          </p:cNvSpPr>
          <p:nvPr>
            <p:ph type="title"/>
          </p:nvPr>
        </p:nvSpPr>
        <p:spPr/>
        <p:txBody>
          <a:bodyPr/>
          <a:lstStyle/>
          <a:p>
            <a:r>
              <a:rPr lang="en-US" dirty="0"/>
              <a:t>Function of DBMS</a:t>
            </a:r>
            <a:endParaRPr lang="en-IN" dirty="0"/>
          </a:p>
        </p:txBody>
      </p:sp>
      <p:sp>
        <p:nvSpPr>
          <p:cNvPr id="3" name="Content Placeholder 2">
            <a:extLst>
              <a:ext uri="{FF2B5EF4-FFF2-40B4-BE49-F238E27FC236}">
                <a16:creationId xmlns:a16="http://schemas.microsoft.com/office/drawing/2014/main" id="{8B0EDF4B-0B4D-4856-AA9E-FEDBADC7E0EA}"/>
              </a:ext>
            </a:extLst>
          </p:cNvPr>
          <p:cNvSpPr>
            <a:spLocks noGrp="1"/>
          </p:cNvSpPr>
          <p:nvPr>
            <p:ph idx="1"/>
          </p:nvPr>
        </p:nvSpPr>
        <p:spPr/>
        <p:txBody>
          <a:bodyPr>
            <a:normAutofit fontScale="92500" lnSpcReduction="10000"/>
          </a:bodyPr>
          <a:lstStyle/>
          <a:p>
            <a:pPr algn="just"/>
            <a:r>
              <a:rPr lang="en-US" dirty="0"/>
              <a:t>Accept data definition in the source form and convert.</a:t>
            </a:r>
          </a:p>
          <a:p>
            <a:pPr algn="just"/>
            <a:r>
              <a:rPr lang="en-US" dirty="0"/>
              <a:t>Creation of records.</a:t>
            </a:r>
          </a:p>
          <a:p>
            <a:pPr algn="just"/>
            <a:r>
              <a:rPr lang="en-US" dirty="0"/>
              <a:t>Query </a:t>
            </a:r>
          </a:p>
          <a:p>
            <a:pPr algn="just"/>
            <a:r>
              <a:rPr lang="en-US" dirty="0"/>
              <a:t>DDL Compiler</a:t>
            </a:r>
          </a:p>
          <a:p>
            <a:pPr algn="just"/>
            <a:r>
              <a:rPr lang="en-US" dirty="0"/>
              <a:t>DDL Compiler</a:t>
            </a:r>
          </a:p>
          <a:p>
            <a:pPr algn="just"/>
            <a:r>
              <a:rPr lang="en-US" dirty="0"/>
              <a:t>Transaction Processing</a:t>
            </a:r>
          </a:p>
          <a:p>
            <a:pPr algn="just"/>
            <a:r>
              <a:rPr lang="en-US" dirty="0"/>
              <a:t>Data dictionary function</a:t>
            </a:r>
          </a:p>
          <a:p>
            <a:pPr algn="just"/>
            <a:r>
              <a:rPr lang="en-US" dirty="0"/>
              <a:t>Metadata task</a:t>
            </a:r>
            <a:endParaRPr lang="en-IN" dirty="0"/>
          </a:p>
        </p:txBody>
      </p:sp>
    </p:spTree>
    <p:extLst>
      <p:ext uri="{BB962C8B-B14F-4D97-AF65-F5344CB8AC3E}">
        <p14:creationId xmlns:p14="http://schemas.microsoft.com/office/powerpoint/2010/main" val="4219065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B883-F011-4954-BE84-CB5C5EC94876}"/>
              </a:ext>
            </a:extLst>
          </p:cNvPr>
          <p:cNvSpPr>
            <a:spLocks noGrp="1"/>
          </p:cNvSpPr>
          <p:nvPr>
            <p:ph type="title"/>
          </p:nvPr>
        </p:nvSpPr>
        <p:spPr/>
        <p:txBody>
          <a:bodyPr/>
          <a:lstStyle/>
          <a:p>
            <a:r>
              <a:rPr lang="en-US" dirty="0"/>
              <a:t>Application of database</a:t>
            </a:r>
            <a:endParaRPr lang="en-IN" dirty="0"/>
          </a:p>
        </p:txBody>
      </p:sp>
      <p:sp>
        <p:nvSpPr>
          <p:cNvPr id="3" name="Content Placeholder 2">
            <a:extLst>
              <a:ext uri="{FF2B5EF4-FFF2-40B4-BE49-F238E27FC236}">
                <a16:creationId xmlns:a16="http://schemas.microsoft.com/office/drawing/2014/main" id="{8D84D92F-6A33-4FFE-96DE-B77D071BB700}"/>
              </a:ext>
            </a:extLst>
          </p:cNvPr>
          <p:cNvSpPr>
            <a:spLocks noGrp="1"/>
          </p:cNvSpPr>
          <p:nvPr>
            <p:ph idx="1"/>
          </p:nvPr>
        </p:nvSpPr>
        <p:spPr>
          <a:xfrm>
            <a:off x="448965" y="1502815"/>
            <a:ext cx="8246070" cy="3512213"/>
          </a:xfrm>
        </p:spPr>
        <p:txBody>
          <a:bodyPr>
            <a:normAutofit fontScale="85000" lnSpcReduction="20000"/>
          </a:bodyPr>
          <a:lstStyle/>
          <a:p>
            <a:r>
              <a:rPr lang="en-US" dirty="0"/>
              <a:t>Universities</a:t>
            </a:r>
          </a:p>
          <a:p>
            <a:r>
              <a:rPr lang="en-US" dirty="0"/>
              <a:t>Hospital</a:t>
            </a:r>
          </a:p>
          <a:p>
            <a:r>
              <a:rPr lang="en-US" dirty="0"/>
              <a:t>Bank</a:t>
            </a:r>
          </a:p>
          <a:p>
            <a:r>
              <a:rPr lang="en-US" dirty="0"/>
              <a:t>Railway reservation</a:t>
            </a:r>
          </a:p>
          <a:p>
            <a:r>
              <a:rPr lang="en-US" dirty="0"/>
              <a:t>Airlines</a:t>
            </a:r>
          </a:p>
          <a:p>
            <a:r>
              <a:rPr lang="en-US" dirty="0"/>
              <a:t>Human resources</a:t>
            </a:r>
          </a:p>
          <a:p>
            <a:r>
              <a:rPr lang="en-US" dirty="0"/>
              <a:t>IT Industry</a:t>
            </a:r>
          </a:p>
          <a:p>
            <a:r>
              <a:rPr lang="en-US" dirty="0"/>
              <a:t>Telecommunication</a:t>
            </a:r>
          </a:p>
          <a:p>
            <a:r>
              <a:rPr lang="en-US" dirty="0"/>
              <a:t>Credit and transactions</a:t>
            </a:r>
            <a:endParaRPr lang="en-IN" dirty="0"/>
          </a:p>
        </p:txBody>
      </p:sp>
    </p:spTree>
    <p:extLst>
      <p:ext uri="{BB962C8B-B14F-4D97-AF65-F5344CB8AC3E}">
        <p14:creationId xmlns:p14="http://schemas.microsoft.com/office/powerpoint/2010/main" val="318076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B883-F011-4954-BE84-CB5C5EC94876}"/>
              </a:ext>
            </a:extLst>
          </p:cNvPr>
          <p:cNvSpPr>
            <a:spLocks noGrp="1"/>
          </p:cNvSpPr>
          <p:nvPr>
            <p:ph type="title"/>
          </p:nvPr>
        </p:nvSpPr>
        <p:spPr/>
        <p:txBody>
          <a:bodyPr/>
          <a:lstStyle/>
          <a:p>
            <a:r>
              <a:rPr lang="en-US" dirty="0"/>
              <a:t>Popular database system vendors</a:t>
            </a:r>
            <a:endParaRPr lang="en-IN" dirty="0"/>
          </a:p>
        </p:txBody>
      </p:sp>
      <p:sp>
        <p:nvSpPr>
          <p:cNvPr id="3" name="Content Placeholder 2">
            <a:extLst>
              <a:ext uri="{FF2B5EF4-FFF2-40B4-BE49-F238E27FC236}">
                <a16:creationId xmlns:a16="http://schemas.microsoft.com/office/drawing/2014/main" id="{8D84D92F-6A33-4FFE-96DE-B77D071BB700}"/>
              </a:ext>
            </a:extLst>
          </p:cNvPr>
          <p:cNvSpPr>
            <a:spLocks noGrp="1"/>
          </p:cNvSpPr>
          <p:nvPr>
            <p:ph idx="1"/>
          </p:nvPr>
        </p:nvSpPr>
        <p:spPr>
          <a:xfrm>
            <a:off x="448965" y="1502815"/>
            <a:ext cx="8246070" cy="3512213"/>
          </a:xfrm>
        </p:spPr>
        <p:txBody>
          <a:bodyPr>
            <a:normAutofit fontScale="85000" lnSpcReduction="20000"/>
          </a:bodyPr>
          <a:lstStyle/>
          <a:p>
            <a:r>
              <a:rPr lang="en-US" dirty="0"/>
              <a:t>Oracle</a:t>
            </a:r>
          </a:p>
          <a:p>
            <a:r>
              <a:rPr lang="en-US" dirty="0"/>
              <a:t>IBM</a:t>
            </a:r>
          </a:p>
          <a:p>
            <a:r>
              <a:rPr lang="en-US" dirty="0"/>
              <a:t>MSSQL-Server</a:t>
            </a:r>
          </a:p>
          <a:p>
            <a:r>
              <a:rPr lang="en-US" dirty="0"/>
              <a:t>Sybase</a:t>
            </a:r>
          </a:p>
          <a:p>
            <a:r>
              <a:rPr lang="en-US" dirty="0"/>
              <a:t>Informix</a:t>
            </a:r>
          </a:p>
          <a:p>
            <a:r>
              <a:rPr lang="en-US" dirty="0"/>
              <a:t>MS Access</a:t>
            </a:r>
          </a:p>
          <a:p>
            <a:r>
              <a:rPr lang="en-US" dirty="0"/>
              <a:t>Fire Bird</a:t>
            </a:r>
          </a:p>
          <a:p>
            <a:r>
              <a:rPr lang="en-US" dirty="0"/>
              <a:t>Mark Logic</a:t>
            </a:r>
          </a:p>
          <a:p>
            <a:r>
              <a:rPr lang="en-US" dirty="0"/>
              <a:t>My SQL</a:t>
            </a:r>
            <a:endParaRPr lang="en-IN" dirty="0"/>
          </a:p>
        </p:txBody>
      </p:sp>
    </p:spTree>
    <p:extLst>
      <p:ext uri="{BB962C8B-B14F-4D97-AF65-F5344CB8AC3E}">
        <p14:creationId xmlns:p14="http://schemas.microsoft.com/office/powerpoint/2010/main" val="3685347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B883-F011-4954-BE84-CB5C5EC94876}"/>
              </a:ext>
            </a:extLst>
          </p:cNvPr>
          <p:cNvSpPr>
            <a:spLocks noGrp="1"/>
          </p:cNvSpPr>
          <p:nvPr>
            <p:ph type="title"/>
          </p:nvPr>
        </p:nvSpPr>
        <p:spPr/>
        <p:txBody>
          <a:bodyPr/>
          <a:lstStyle/>
          <a:p>
            <a:r>
              <a:rPr lang="en-US" dirty="0"/>
              <a:t>Big name in databases</a:t>
            </a:r>
            <a:endParaRPr lang="en-IN" dirty="0"/>
          </a:p>
        </p:txBody>
      </p:sp>
      <p:graphicFrame>
        <p:nvGraphicFramePr>
          <p:cNvPr id="4" name="Table 4">
            <a:extLst>
              <a:ext uri="{FF2B5EF4-FFF2-40B4-BE49-F238E27FC236}">
                <a16:creationId xmlns:a16="http://schemas.microsoft.com/office/drawing/2014/main" id="{53BB8FA1-843B-4913-B2B0-E9E3B081CFDF}"/>
              </a:ext>
            </a:extLst>
          </p:cNvPr>
          <p:cNvGraphicFramePr>
            <a:graphicFrameLocks noGrp="1"/>
          </p:cNvGraphicFramePr>
          <p:nvPr>
            <p:ph idx="1"/>
            <p:extLst>
              <p:ext uri="{D42A27DB-BD31-4B8C-83A1-F6EECF244321}">
                <p14:modId xmlns:p14="http://schemas.microsoft.com/office/powerpoint/2010/main" val="619251136"/>
              </p:ext>
            </p:extLst>
          </p:nvPr>
        </p:nvGraphicFramePr>
        <p:xfrm>
          <a:off x="449263" y="1349375"/>
          <a:ext cx="8245474" cy="2225040"/>
        </p:xfrm>
        <a:graphic>
          <a:graphicData uri="http://schemas.openxmlformats.org/drawingml/2006/table">
            <a:tbl>
              <a:tblPr firstRow="1" bandRow="1">
                <a:tableStyleId>{5C22544A-7EE6-4342-B048-85BDC9FD1C3A}</a:tableStyleId>
              </a:tblPr>
              <a:tblGrid>
                <a:gridCol w="4122737">
                  <a:extLst>
                    <a:ext uri="{9D8B030D-6E8A-4147-A177-3AD203B41FA5}">
                      <a16:colId xmlns:a16="http://schemas.microsoft.com/office/drawing/2014/main" val="1672592880"/>
                    </a:ext>
                  </a:extLst>
                </a:gridCol>
                <a:gridCol w="4122737">
                  <a:extLst>
                    <a:ext uri="{9D8B030D-6E8A-4147-A177-3AD203B41FA5}">
                      <a16:colId xmlns:a16="http://schemas.microsoft.com/office/drawing/2014/main" val="2144897888"/>
                    </a:ext>
                  </a:extLst>
                </a:gridCol>
              </a:tblGrid>
              <a:tr h="370840">
                <a:tc>
                  <a:txBody>
                    <a:bodyPr/>
                    <a:lstStyle/>
                    <a:p>
                      <a:r>
                        <a:rPr lang="en-US" dirty="0"/>
                        <a:t>Company</a:t>
                      </a:r>
                      <a:endParaRPr lang="en-IN" dirty="0"/>
                    </a:p>
                  </a:txBody>
                  <a:tcPr/>
                </a:tc>
                <a:tc>
                  <a:txBody>
                    <a:bodyPr/>
                    <a:lstStyle/>
                    <a:p>
                      <a:r>
                        <a:rPr lang="en-US" dirty="0"/>
                        <a:t>Product</a:t>
                      </a:r>
                      <a:endParaRPr lang="en-IN" dirty="0"/>
                    </a:p>
                  </a:txBody>
                  <a:tcPr/>
                </a:tc>
                <a:extLst>
                  <a:ext uri="{0D108BD9-81ED-4DB2-BD59-A6C34878D82A}">
                    <a16:rowId xmlns:a16="http://schemas.microsoft.com/office/drawing/2014/main" val="2016589868"/>
                  </a:ext>
                </a:extLst>
              </a:tr>
              <a:tr h="370840">
                <a:tc>
                  <a:txBody>
                    <a:bodyPr/>
                    <a:lstStyle/>
                    <a:p>
                      <a:r>
                        <a:rPr lang="en-US" dirty="0"/>
                        <a:t>Oracle</a:t>
                      </a:r>
                      <a:endParaRPr lang="en-IN" dirty="0"/>
                    </a:p>
                  </a:txBody>
                  <a:tcPr/>
                </a:tc>
                <a:tc>
                  <a:txBody>
                    <a:bodyPr/>
                    <a:lstStyle/>
                    <a:p>
                      <a:r>
                        <a:rPr lang="en-US" dirty="0"/>
                        <a:t>8i, 9i, 10 g, 11g, 12c, 18c, 19c, 21c</a:t>
                      </a:r>
                      <a:endParaRPr lang="en-IN" dirty="0"/>
                    </a:p>
                  </a:txBody>
                  <a:tcPr/>
                </a:tc>
                <a:extLst>
                  <a:ext uri="{0D108BD9-81ED-4DB2-BD59-A6C34878D82A}">
                    <a16:rowId xmlns:a16="http://schemas.microsoft.com/office/drawing/2014/main" val="3904098019"/>
                  </a:ext>
                </a:extLst>
              </a:tr>
              <a:tr h="370840">
                <a:tc>
                  <a:txBody>
                    <a:bodyPr/>
                    <a:lstStyle/>
                    <a:p>
                      <a:r>
                        <a:rPr lang="en-US" dirty="0"/>
                        <a:t>IBM</a:t>
                      </a:r>
                      <a:endParaRPr lang="en-IN" dirty="0"/>
                    </a:p>
                  </a:txBody>
                  <a:tcPr/>
                </a:tc>
                <a:tc>
                  <a:txBody>
                    <a:bodyPr/>
                    <a:lstStyle/>
                    <a:p>
                      <a:r>
                        <a:rPr lang="en-US" dirty="0"/>
                        <a:t>DB2, Universal Server</a:t>
                      </a:r>
                      <a:endParaRPr lang="en-IN" dirty="0"/>
                    </a:p>
                  </a:txBody>
                  <a:tcPr/>
                </a:tc>
                <a:extLst>
                  <a:ext uri="{0D108BD9-81ED-4DB2-BD59-A6C34878D82A}">
                    <a16:rowId xmlns:a16="http://schemas.microsoft.com/office/drawing/2014/main" val="881637090"/>
                  </a:ext>
                </a:extLst>
              </a:tr>
              <a:tr h="370840">
                <a:tc>
                  <a:txBody>
                    <a:bodyPr/>
                    <a:lstStyle/>
                    <a:p>
                      <a:r>
                        <a:rPr lang="en-US" dirty="0"/>
                        <a:t>Microsoft</a:t>
                      </a:r>
                      <a:endParaRPr lang="en-IN" dirty="0"/>
                    </a:p>
                  </a:txBody>
                  <a:tcPr/>
                </a:tc>
                <a:tc>
                  <a:txBody>
                    <a:bodyPr/>
                    <a:lstStyle/>
                    <a:p>
                      <a:r>
                        <a:rPr lang="en-US" dirty="0"/>
                        <a:t>Access, SQL Server</a:t>
                      </a:r>
                      <a:endParaRPr lang="en-IN" dirty="0"/>
                    </a:p>
                  </a:txBody>
                  <a:tcPr/>
                </a:tc>
                <a:extLst>
                  <a:ext uri="{0D108BD9-81ED-4DB2-BD59-A6C34878D82A}">
                    <a16:rowId xmlns:a16="http://schemas.microsoft.com/office/drawing/2014/main" val="1279600398"/>
                  </a:ext>
                </a:extLst>
              </a:tr>
              <a:tr h="370840">
                <a:tc>
                  <a:txBody>
                    <a:bodyPr/>
                    <a:lstStyle/>
                    <a:p>
                      <a:r>
                        <a:rPr lang="en-US" dirty="0"/>
                        <a:t>Sybase</a:t>
                      </a:r>
                      <a:endParaRPr lang="en-IN" dirty="0"/>
                    </a:p>
                  </a:txBody>
                  <a:tcPr/>
                </a:tc>
                <a:tc>
                  <a:txBody>
                    <a:bodyPr/>
                    <a:lstStyle/>
                    <a:p>
                      <a:r>
                        <a:rPr lang="en-US" dirty="0"/>
                        <a:t>Adaptive server</a:t>
                      </a:r>
                      <a:endParaRPr lang="en-IN" dirty="0"/>
                    </a:p>
                  </a:txBody>
                  <a:tcPr/>
                </a:tc>
                <a:extLst>
                  <a:ext uri="{0D108BD9-81ED-4DB2-BD59-A6C34878D82A}">
                    <a16:rowId xmlns:a16="http://schemas.microsoft.com/office/drawing/2014/main" val="3851442935"/>
                  </a:ext>
                </a:extLst>
              </a:tr>
              <a:tr h="370840">
                <a:tc>
                  <a:txBody>
                    <a:bodyPr/>
                    <a:lstStyle/>
                    <a:p>
                      <a:r>
                        <a:rPr lang="en-US" dirty="0"/>
                        <a:t>Informix</a:t>
                      </a:r>
                      <a:endParaRPr lang="en-IN" dirty="0"/>
                    </a:p>
                  </a:txBody>
                  <a:tcPr/>
                </a:tc>
                <a:tc>
                  <a:txBody>
                    <a:bodyPr/>
                    <a:lstStyle/>
                    <a:p>
                      <a:r>
                        <a:rPr lang="en-US" dirty="0"/>
                        <a:t>Dynamic server</a:t>
                      </a:r>
                      <a:endParaRPr lang="en-IN" dirty="0"/>
                    </a:p>
                  </a:txBody>
                  <a:tcPr/>
                </a:tc>
                <a:extLst>
                  <a:ext uri="{0D108BD9-81ED-4DB2-BD59-A6C34878D82A}">
                    <a16:rowId xmlns:a16="http://schemas.microsoft.com/office/drawing/2014/main" val="3768776273"/>
                  </a:ext>
                </a:extLst>
              </a:tr>
            </a:tbl>
          </a:graphicData>
        </a:graphic>
      </p:graphicFrame>
    </p:spTree>
    <p:extLst>
      <p:ext uri="{BB962C8B-B14F-4D97-AF65-F5344CB8AC3E}">
        <p14:creationId xmlns:p14="http://schemas.microsoft.com/office/powerpoint/2010/main" val="3364967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Introduction</a:t>
            </a:r>
            <a:r>
              <a:rPr lang="en-US" dirty="0"/>
              <a:t> to Database Management System</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As the name suggests, the database management system consists of two parts. They are:</a:t>
            </a:r>
          </a:p>
          <a:p>
            <a:pPr marL="0" indent="0">
              <a:buNone/>
            </a:pPr>
            <a:r>
              <a:rPr lang="en-US" dirty="0">
                <a:latin typeface="Times New Roman" pitchFamily="18" charset="0"/>
                <a:cs typeface="Times New Roman" pitchFamily="18" charset="0"/>
              </a:rPr>
              <a:t>1. Database and </a:t>
            </a:r>
          </a:p>
          <a:p>
            <a:pPr marL="0" indent="0">
              <a:buNone/>
            </a:pPr>
            <a:r>
              <a:rPr lang="en-US" dirty="0">
                <a:latin typeface="Times New Roman" pitchFamily="18" charset="0"/>
                <a:cs typeface="Times New Roman" pitchFamily="18" charset="0"/>
              </a:rPr>
              <a:t>2. Management System </a:t>
            </a:r>
          </a:p>
        </p:txBody>
      </p:sp>
    </p:spTree>
    <p:extLst>
      <p:ext uri="{BB962C8B-B14F-4D97-AF65-F5344CB8AC3E}">
        <p14:creationId xmlns:p14="http://schemas.microsoft.com/office/powerpoint/2010/main" val="181938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Database?</a:t>
            </a:r>
          </a:p>
        </p:txBody>
      </p:sp>
      <p:sp>
        <p:nvSpPr>
          <p:cNvPr id="3" name="Content Placeholder 2"/>
          <p:cNvSpPr>
            <a:spLocks noGrp="1"/>
          </p:cNvSpPr>
          <p:nvPr>
            <p:ph idx="1"/>
          </p:nvPr>
        </p:nvSpPr>
        <p:spPr/>
        <p:txBody>
          <a:bodyPr>
            <a:normAutofit fontScale="92500"/>
          </a:bodyPr>
          <a:lstStyle/>
          <a:p>
            <a:pPr algn="just"/>
            <a:r>
              <a:rPr lang="en-US" b="1" dirty="0">
                <a:solidFill>
                  <a:srgbClr val="CC0099"/>
                </a:solidFill>
                <a:latin typeface="Times New Roman" pitchFamily="18" charset="0"/>
                <a:cs typeface="Times New Roman" pitchFamily="18" charset="0"/>
              </a:rPr>
              <a:t>To find out what database is, we have to start from data, which is the basic building block of any DBMS.</a:t>
            </a:r>
          </a:p>
          <a:p>
            <a:pPr algn="just"/>
            <a:r>
              <a:rPr lang="en-US" dirty="0">
                <a:solidFill>
                  <a:srgbClr val="CC0099"/>
                </a:solidFill>
                <a:latin typeface="Times New Roman" pitchFamily="18" charset="0"/>
                <a:cs typeface="Times New Roman" pitchFamily="18" charset="0"/>
              </a:rPr>
              <a:t>Data: </a:t>
            </a:r>
            <a:r>
              <a:rPr lang="en-US" dirty="0">
                <a:latin typeface="Times New Roman" pitchFamily="18" charset="0"/>
                <a:cs typeface="Times New Roman" pitchFamily="18" charset="0"/>
              </a:rPr>
              <a:t>Facts, figures, statistics etc. having no particular meaning (e.g. 1, ABC, 19 </a:t>
            </a:r>
            <a:r>
              <a:rPr lang="en-US" dirty="0" err="1">
                <a:latin typeface="Times New Roman" pitchFamily="18" charset="0"/>
                <a:cs typeface="Times New Roman" pitchFamily="18" charset="0"/>
              </a:rPr>
              <a:t>etc</a:t>
            </a:r>
            <a:r>
              <a:rPr lang="en-US" dirty="0">
                <a:latin typeface="Times New Roman" pitchFamily="18" charset="0"/>
                <a:cs typeface="Times New Roman" pitchFamily="18" charset="0"/>
              </a:rPr>
              <a:t>). </a:t>
            </a:r>
          </a:p>
          <a:p>
            <a:pPr algn="just"/>
            <a:r>
              <a:rPr lang="en-US" dirty="0">
                <a:solidFill>
                  <a:srgbClr val="CC0099"/>
                </a:solidFill>
                <a:latin typeface="Times New Roman" pitchFamily="18" charset="0"/>
                <a:cs typeface="Times New Roman" pitchFamily="18" charset="0"/>
              </a:rPr>
              <a:t>Record: </a:t>
            </a:r>
            <a:r>
              <a:rPr lang="en-US" dirty="0">
                <a:latin typeface="Times New Roman" pitchFamily="18" charset="0"/>
                <a:cs typeface="Times New Roman" pitchFamily="18" charset="0"/>
              </a:rPr>
              <a:t>Collection of related data items, e.g. in the above example the three data items had no meaning. But if we organize them in the following way, then they collectively represent meaningful information.</a:t>
            </a:r>
          </a:p>
        </p:txBody>
      </p:sp>
    </p:spTree>
    <p:extLst>
      <p:ext uri="{BB962C8B-B14F-4D97-AF65-F5344CB8AC3E}">
        <p14:creationId xmlns:p14="http://schemas.microsoft.com/office/powerpoint/2010/main" val="212199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8660" y="1350110"/>
            <a:ext cx="2782520" cy="69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54375" y="2113635"/>
            <a:ext cx="4585101" cy="369332"/>
          </a:xfrm>
          <a:prstGeom prst="rect">
            <a:avLst/>
          </a:prstGeom>
        </p:spPr>
        <p:txBody>
          <a:bodyPr wrap="none">
            <a:spAutoFit/>
          </a:bodyPr>
          <a:lstStyle/>
          <a:p>
            <a:r>
              <a:rPr lang="en-US" b="1" dirty="0">
                <a:solidFill>
                  <a:srgbClr val="C00000"/>
                </a:solidFill>
              </a:rPr>
              <a:t>Table or Relation: </a:t>
            </a:r>
            <a:r>
              <a:rPr lang="en-US" dirty="0"/>
              <a:t>Collection of related records.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590" y="2724455"/>
            <a:ext cx="3457115" cy="1272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10631" y="4098800"/>
            <a:ext cx="5955495" cy="646331"/>
          </a:xfrm>
          <a:prstGeom prst="rect">
            <a:avLst/>
          </a:prstGeom>
        </p:spPr>
        <p:txBody>
          <a:bodyPr wrap="square">
            <a:spAutoFit/>
          </a:bodyPr>
          <a:lstStyle/>
          <a:p>
            <a:pPr algn="just"/>
            <a:r>
              <a:rPr lang="en-US" dirty="0"/>
              <a:t>The columns of this relation are called </a:t>
            </a:r>
            <a:r>
              <a:rPr lang="en-US" b="1" dirty="0">
                <a:solidFill>
                  <a:srgbClr val="0070C0"/>
                </a:solidFill>
              </a:rPr>
              <a:t>Fields, Attributes or Domains</a:t>
            </a:r>
            <a:r>
              <a:rPr lang="en-US" dirty="0"/>
              <a:t>. The rows are called </a:t>
            </a:r>
            <a:r>
              <a:rPr lang="en-US" b="1" dirty="0">
                <a:solidFill>
                  <a:srgbClr val="00B050"/>
                </a:solidFill>
              </a:rPr>
              <a:t>Tuples or Records</a:t>
            </a:r>
          </a:p>
        </p:txBody>
      </p:sp>
    </p:spTree>
    <p:extLst>
      <p:ext uri="{BB962C8B-B14F-4D97-AF65-F5344CB8AC3E}">
        <p14:creationId xmlns:p14="http://schemas.microsoft.com/office/powerpoint/2010/main" val="136942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1000"/>
                                        <p:tgtEl>
                                          <p:spTgt spid="1027"/>
                                        </p:tgtEl>
                                      </p:cBhvr>
                                    </p:animEffect>
                                    <p:anim calcmode="lin" valueType="num">
                                      <p:cBhvr>
                                        <p:cTn id="14" dur="1000" fill="hold"/>
                                        <p:tgtEl>
                                          <p:spTgt spid="1027"/>
                                        </p:tgtEl>
                                        <p:attrNameLst>
                                          <p:attrName>ppt_x</p:attrName>
                                        </p:attrNameLst>
                                      </p:cBhvr>
                                      <p:tavLst>
                                        <p:tav tm="0">
                                          <p:val>
                                            <p:strVal val="#ppt_x"/>
                                          </p:val>
                                        </p:tav>
                                        <p:tav tm="100000">
                                          <p:val>
                                            <p:strVal val="#ppt_x"/>
                                          </p:val>
                                        </p:tav>
                                      </p:tavLst>
                                    </p:anim>
                                    <p:anim calcmode="lin" valueType="num">
                                      <p:cBhvr>
                                        <p:cTn id="15"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barn(inVertical)">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a:xfrm>
            <a:off x="448966" y="1197406"/>
            <a:ext cx="8246070" cy="3664918"/>
          </a:xfrm>
        </p:spPr>
        <p:txBody>
          <a:bodyPr/>
          <a:lstStyle/>
          <a:p>
            <a:pPr marL="0" indent="0">
              <a:buNone/>
            </a:pPr>
            <a:r>
              <a:rPr lang="en-US" sz="2400" b="1" dirty="0">
                <a:solidFill>
                  <a:schemeClr val="accent6">
                    <a:lumMod val="75000"/>
                  </a:schemeClr>
                </a:solidFill>
                <a:latin typeface="Times New Roman" pitchFamily="18" charset="0"/>
                <a:cs typeface="Times New Roman" pitchFamily="18" charset="0"/>
              </a:rPr>
              <a:t>Database: </a:t>
            </a:r>
            <a:r>
              <a:rPr lang="en-US" sz="2400" dirty="0">
                <a:latin typeface="Times New Roman" pitchFamily="18" charset="0"/>
                <a:cs typeface="Times New Roman" pitchFamily="18" charset="0"/>
              </a:rPr>
              <a:t>Collection of related relations. Consider the following collection of tables:</a:t>
            </a:r>
          </a:p>
          <a:p>
            <a:pPr marL="0" indent="0">
              <a:buNone/>
            </a:pPr>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0115" y="2113635"/>
            <a:ext cx="3890944" cy="22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43555" y="2113635"/>
            <a:ext cx="4572000" cy="2554545"/>
          </a:xfrm>
          <a:prstGeom prst="rect">
            <a:avLst/>
          </a:prstGeom>
        </p:spPr>
        <p:txBody>
          <a:bodyPr>
            <a:spAutoFit/>
          </a:bodyPr>
          <a:lstStyle/>
          <a:p>
            <a:pPr algn="just"/>
            <a:r>
              <a:rPr lang="en-US" sz="1600" dirty="0">
                <a:solidFill>
                  <a:srgbClr val="0070C0"/>
                </a:solidFill>
                <a:latin typeface="Times New Roman" pitchFamily="18" charset="0"/>
                <a:cs typeface="Times New Roman" pitchFamily="18" charset="0"/>
              </a:rPr>
              <a:t>We now have a collection of 4 tables. They can be called a “related collection” because we can clearly find out that there are some common attributes existing in a selected pair of tables. Because of these common attributes we may combine the data of two or more tables together to find out the complete details of a student. Questions like “Which hostel does the youngest student live in?” can be answered now, although Age and Hostel attributes are in different tables.</a:t>
            </a:r>
          </a:p>
        </p:txBody>
      </p:sp>
    </p:spTree>
    <p:extLst>
      <p:ext uri="{BB962C8B-B14F-4D97-AF65-F5344CB8AC3E}">
        <p14:creationId xmlns:p14="http://schemas.microsoft.com/office/powerpoint/2010/main" val="303000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ipe(down)">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Today’s Agenda</a:t>
            </a:r>
          </a:p>
        </p:txBody>
      </p:sp>
      <p:sp>
        <p:nvSpPr>
          <p:cNvPr id="3" name="Content Placeholder 2"/>
          <p:cNvSpPr>
            <a:spLocks noGrp="1"/>
          </p:cNvSpPr>
          <p:nvPr>
            <p:ph idx="1"/>
          </p:nvPr>
        </p:nvSpPr>
        <p:spPr/>
        <p:txBody>
          <a:bodyPr>
            <a:normAutofit fontScale="92500" lnSpcReduction="10000"/>
          </a:bodyPr>
          <a:lstStyle/>
          <a:p>
            <a:r>
              <a:rPr lang="en-US" dirty="0"/>
              <a:t>Introduction of DBMS</a:t>
            </a:r>
          </a:p>
          <a:p>
            <a:r>
              <a:rPr lang="en-US" dirty="0"/>
              <a:t>Data vs. Information</a:t>
            </a:r>
          </a:p>
          <a:p>
            <a:r>
              <a:rPr lang="en-US" dirty="0"/>
              <a:t>DBMS Concepts</a:t>
            </a:r>
          </a:p>
          <a:p>
            <a:r>
              <a:rPr lang="en-US" dirty="0"/>
              <a:t>Where is a DBMS being used?</a:t>
            </a:r>
          </a:p>
          <a:p>
            <a:r>
              <a:rPr lang="en-US" dirty="0"/>
              <a:t>What is DBMS?</a:t>
            </a:r>
          </a:p>
          <a:p>
            <a:r>
              <a:rPr lang="en-US" dirty="0"/>
              <a:t>Need of DBMS</a:t>
            </a:r>
          </a:p>
          <a:p>
            <a:r>
              <a:rPr lang="en-US"/>
              <a:t>Applications</a:t>
            </a:r>
            <a:endParaRPr lang="en-US" dirty="0"/>
          </a:p>
          <a:p>
            <a:r>
              <a:rPr lang="en-US" dirty="0"/>
              <a:t>Vendors</a:t>
            </a:r>
          </a:p>
          <a:p>
            <a:endParaRPr lang="en-US" dirty="0"/>
          </a:p>
          <a:p>
            <a:endParaRPr lang="en-US" dirty="0"/>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A database in a DBMS could be viewed by lots of different people with different responsibilities.</a:t>
            </a:r>
          </a:p>
          <a:p>
            <a:endParaRPr lang="en-US" sz="2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269" y="2081674"/>
            <a:ext cx="45811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0555" y="4659817"/>
            <a:ext cx="4312976" cy="369332"/>
          </a:xfrm>
          <a:prstGeom prst="rect">
            <a:avLst/>
          </a:prstGeom>
        </p:spPr>
        <p:txBody>
          <a:bodyPr wrap="none">
            <a:spAutoFit/>
          </a:bodyPr>
          <a:lstStyle/>
          <a:p>
            <a:r>
              <a:rPr lang="en-US" dirty="0"/>
              <a:t>: </a:t>
            </a:r>
            <a:r>
              <a:rPr lang="en-US" sz="1600" b="1" dirty="0" err="1">
                <a:latin typeface="Times New Roman" pitchFamily="18" charset="0"/>
                <a:cs typeface="Times New Roman" pitchFamily="18" charset="0"/>
              </a:rPr>
              <a:t>Empolyees</a:t>
            </a:r>
            <a:r>
              <a:rPr lang="en-US" sz="1600" b="1" dirty="0">
                <a:latin typeface="Times New Roman" pitchFamily="18" charset="0"/>
                <a:cs typeface="Times New Roman" pitchFamily="18" charset="0"/>
              </a:rPr>
              <a:t> are accessing Data through DBMS</a:t>
            </a:r>
          </a:p>
        </p:txBody>
      </p:sp>
      <p:sp>
        <p:nvSpPr>
          <p:cNvPr id="5" name="Rectangle 4"/>
          <p:cNvSpPr/>
          <p:nvPr/>
        </p:nvSpPr>
        <p:spPr>
          <a:xfrm>
            <a:off x="448965" y="2419045"/>
            <a:ext cx="3359510" cy="2585323"/>
          </a:xfrm>
          <a:prstGeom prst="rect">
            <a:avLst/>
          </a:prstGeom>
        </p:spPr>
        <p:txBody>
          <a:bodyPr wrap="square">
            <a:spAutoFit/>
          </a:bodyPr>
          <a:lstStyle/>
          <a:p>
            <a:pPr algn="just"/>
            <a:r>
              <a:rPr lang="en-US" dirty="0">
                <a:solidFill>
                  <a:srgbClr val="00B050"/>
                </a:solidFill>
              </a:rPr>
              <a:t>For example, within a company there are different departments, as well as customers, who each need to see different kinds of data. Each employee in the company will have different levels of access to the database with their own customized front-end application. </a:t>
            </a:r>
          </a:p>
        </p:txBody>
      </p:sp>
    </p:spTree>
    <p:extLst>
      <p:ext uri="{BB962C8B-B14F-4D97-AF65-F5344CB8AC3E}">
        <p14:creationId xmlns:p14="http://schemas.microsoft.com/office/powerpoint/2010/main" val="59654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lstStyle/>
          <a:p>
            <a:pPr algn="just"/>
            <a:r>
              <a:rPr lang="en-US" dirty="0"/>
              <a:t>In a database, data is organized strictly in row and column format. The rows are called </a:t>
            </a:r>
            <a:r>
              <a:rPr lang="en-US" dirty="0">
                <a:solidFill>
                  <a:srgbClr val="C00000"/>
                </a:solidFill>
              </a:rPr>
              <a:t>Tuple or Record</a:t>
            </a:r>
            <a:r>
              <a:rPr lang="en-US" dirty="0"/>
              <a:t>. The data items within one row may belong to different data types. On the other hand, the columns are often called </a:t>
            </a:r>
            <a:r>
              <a:rPr lang="en-US" dirty="0">
                <a:solidFill>
                  <a:srgbClr val="C00000"/>
                </a:solidFill>
              </a:rPr>
              <a:t>Domain or Attribute</a:t>
            </a:r>
            <a:r>
              <a:rPr lang="en-US" dirty="0"/>
              <a:t>. All the data items within a single attribute are of the same data type.</a:t>
            </a:r>
          </a:p>
        </p:txBody>
      </p:sp>
    </p:spTree>
    <p:extLst>
      <p:ext uri="{BB962C8B-B14F-4D97-AF65-F5344CB8AC3E}">
        <p14:creationId xmlns:p14="http://schemas.microsoft.com/office/powerpoint/2010/main" val="3971130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Management System?</a:t>
            </a:r>
          </a:p>
        </p:txBody>
      </p:sp>
      <p:sp>
        <p:nvSpPr>
          <p:cNvPr id="3" name="Content Placeholder 2"/>
          <p:cNvSpPr>
            <a:spLocks noGrp="1"/>
          </p:cNvSpPr>
          <p:nvPr>
            <p:ph idx="1"/>
          </p:nvPr>
        </p:nvSpPr>
        <p:spPr/>
        <p:txBody>
          <a:bodyPr>
            <a:normAutofit fontScale="92500" lnSpcReduction="20000"/>
          </a:bodyPr>
          <a:lstStyle/>
          <a:p>
            <a:pPr algn="just"/>
            <a:r>
              <a:rPr lang="en-US" dirty="0">
                <a:latin typeface="Times New Roman" pitchFamily="18" charset="0"/>
                <a:cs typeface="Times New Roman" pitchFamily="18" charset="0"/>
              </a:rPr>
              <a:t>A database-management system (DBMS) is a collection of interrelated data and a set of programs to access those data. This is a collection of related data with an implicit meaning and hence is a database. The collection of data, usually referred to as the database, contains information relevant to an enterprise. The primary goal of a DBMS is to provide a way to store and retrieve database information that is both convenient and efficient. By data, we mean known facts that can be recorded and that have implicit meaning</a:t>
            </a:r>
          </a:p>
        </p:txBody>
      </p:sp>
    </p:spTree>
    <p:extLst>
      <p:ext uri="{BB962C8B-B14F-4D97-AF65-F5344CB8AC3E}">
        <p14:creationId xmlns:p14="http://schemas.microsoft.com/office/powerpoint/2010/main" val="368167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Management System (DBMS)???</a:t>
            </a:r>
          </a:p>
        </p:txBody>
      </p:sp>
      <p:sp>
        <p:nvSpPr>
          <p:cNvPr id="3" name="Content Placeholder 2"/>
          <p:cNvSpPr>
            <a:spLocks noGrp="1"/>
          </p:cNvSpPr>
          <p:nvPr>
            <p:ph idx="1"/>
          </p:nvPr>
        </p:nvSpPr>
        <p:spPr/>
        <p:txBody>
          <a:bodyPr/>
          <a:lstStyle/>
          <a:p>
            <a:pPr algn="just"/>
            <a:r>
              <a:rPr lang="en-US" dirty="0"/>
              <a:t>A Database management system is a computerized record-keeping system. It is a repository or a container for collection of computerized data files. The overall purpose of DBMS is to allow he users to define, store, retrieve and update the information contained in the database on demand. Information can be anything that is of significance to an individual or organization. </a:t>
            </a:r>
          </a:p>
        </p:txBody>
      </p:sp>
    </p:spTree>
    <p:extLst>
      <p:ext uri="{BB962C8B-B14F-4D97-AF65-F5344CB8AC3E}">
        <p14:creationId xmlns:p14="http://schemas.microsoft.com/office/powerpoint/2010/main" val="192307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ALL DBMS is…</a:t>
            </a:r>
          </a:p>
        </p:txBody>
      </p:sp>
      <p:sp>
        <p:nvSpPr>
          <p:cNvPr id="3" name="Content Placeholder 2"/>
          <p:cNvSpPr>
            <a:spLocks noGrp="1"/>
          </p:cNvSpPr>
          <p:nvPr>
            <p:ph idx="1"/>
          </p:nvPr>
        </p:nvSpPr>
        <p:spPr>
          <a:xfrm>
            <a:off x="296260" y="1197405"/>
            <a:ext cx="8398776" cy="3946095"/>
          </a:xfrm>
        </p:spPr>
        <p:txBody>
          <a:bodyPr>
            <a:normAutofit fontScale="70000" lnSpcReduction="20000"/>
          </a:bodyPr>
          <a:lstStyle/>
          <a:p>
            <a:r>
              <a:rPr lang="en-IN" b="1" dirty="0">
                <a:solidFill>
                  <a:srgbClr val="C00000"/>
                </a:solidFill>
              </a:rPr>
              <a:t>Data-</a:t>
            </a:r>
            <a:r>
              <a:rPr lang="en-IN" b="1" dirty="0"/>
              <a:t> Any fact that can be recorded</a:t>
            </a:r>
          </a:p>
          <a:p>
            <a:pPr marL="0" indent="0">
              <a:buNone/>
            </a:pPr>
            <a:r>
              <a:rPr lang="en-IN" b="1" dirty="0"/>
              <a:t>e.g. texts, numbers, alphanumeric, audio, video, image.</a:t>
            </a:r>
          </a:p>
          <a:p>
            <a:pPr marL="0" indent="0">
              <a:buNone/>
            </a:pPr>
            <a:endParaRPr lang="en-IN" b="1" dirty="0"/>
          </a:p>
          <a:p>
            <a:r>
              <a:rPr lang="en-IN" b="1" dirty="0">
                <a:solidFill>
                  <a:srgbClr val="C00000"/>
                </a:solidFill>
              </a:rPr>
              <a:t>Database-</a:t>
            </a:r>
            <a:r>
              <a:rPr lang="en-IN" b="1" dirty="0"/>
              <a:t> Collection of interrelated data</a:t>
            </a:r>
          </a:p>
          <a:p>
            <a:pPr lvl="1">
              <a:buFont typeface="Wingdings" panose="05000000000000000000" pitchFamily="2" charset="2"/>
              <a:buChar char="Ø"/>
            </a:pPr>
            <a:r>
              <a:rPr lang="en-IN" b="1" dirty="0"/>
              <a:t>Types of Database-</a:t>
            </a:r>
          </a:p>
          <a:p>
            <a:pPr lvl="2">
              <a:buFont typeface="Wingdings" panose="05000000000000000000" pitchFamily="2" charset="2"/>
              <a:buChar char="v"/>
            </a:pPr>
            <a:r>
              <a:rPr lang="en-IN" b="1" dirty="0">
                <a:solidFill>
                  <a:srgbClr val="00B0F0"/>
                </a:solidFill>
              </a:rPr>
              <a:t>Traditional database</a:t>
            </a:r>
          </a:p>
          <a:p>
            <a:pPr lvl="2">
              <a:buFont typeface="Wingdings" panose="05000000000000000000" pitchFamily="2" charset="2"/>
              <a:buChar char="v"/>
            </a:pPr>
            <a:r>
              <a:rPr lang="en-IN" b="1" dirty="0">
                <a:solidFill>
                  <a:srgbClr val="00B0F0"/>
                </a:solidFill>
              </a:rPr>
              <a:t>Multimedia database</a:t>
            </a:r>
          </a:p>
          <a:p>
            <a:pPr lvl="2">
              <a:buFont typeface="Wingdings" panose="05000000000000000000" pitchFamily="2" charset="2"/>
              <a:buChar char="v"/>
            </a:pPr>
            <a:r>
              <a:rPr lang="en-IN" b="1" dirty="0">
                <a:solidFill>
                  <a:srgbClr val="00B0F0"/>
                </a:solidFill>
              </a:rPr>
              <a:t>Geographic Information System (GIS) database</a:t>
            </a:r>
          </a:p>
          <a:p>
            <a:pPr lvl="2">
              <a:buFont typeface="Wingdings" panose="05000000000000000000" pitchFamily="2" charset="2"/>
              <a:buChar char="v"/>
            </a:pPr>
            <a:r>
              <a:rPr lang="en-IN" b="1" dirty="0">
                <a:solidFill>
                  <a:srgbClr val="00B0F0"/>
                </a:solidFill>
              </a:rPr>
              <a:t>Real time database</a:t>
            </a:r>
          </a:p>
          <a:p>
            <a:pPr lvl="2">
              <a:buFont typeface="Wingdings" panose="05000000000000000000" pitchFamily="2" charset="2"/>
              <a:buChar char="v"/>
            </a:pPr>
            <a:r>
              <a:rPr lang="en-IN" b="1" dirty="0">
                <a:solidFill>
                  <a:srgbClr val="00B0F0"/>
                </a:solidFill>
              </a:rPr>
              <a:t>Data Warehouse (huge volume of historical data)</a:t>
            </a:r>
          </a:p>
          <a:p>
            <a:pPr marL="914400" lvl="2" indent="0">
              <a:buNone/>
            </a:pPr>
            <a:endParaRPr lang="en-IN" b="1" dirty="0"/>
          </a:p>
          <a:p>
            <a:r>
              <a:rPr lang="en-IN" b="1" dirty="0">
                <a:solidFill>
                  <a:srgbClr val="C00000"/>
                </a:solidFill>
              </a:rPr>
              <a:t>DBMS: </a:t>
            </a:r>
            <a:r>
              <a:rPr lang="en-IN" b="1" dirty="0"/>
              <a:t>Collection of interrelated data and a set of programs to access those data. It helps us to store and retrieve database information in a convenient and efficient manner</a:t>
            </a:r>
            <a:endParaRPr lang="en-IN" dirty="0"/>
          </a:p>
          <a:p>
            <a:pPr algn="just"/>
            <a:endParaRPr lang="en-US" dirty="0"/>
          </a:p>
          <a:p>
            <a:pPr algn="just"/>
            <a:endParaRPr lang="en-US" dirty="0"/>
          </a:p>
        </p:txBody>
      </p:sp>
    </p:spTree>
    <p:extLst>
      <p:ext uri="{BB962C8B-B14F-4D97-AF65-F5344CB8AC3E}">
        <p14:creationId xmlns:p14="http://schemas.microsoft.com/office/powerpoint/2010/main" val="24774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p:cTn id="49"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Need of DBMS???</a:t>
            </a:r>
          </a:p>
        </p:txBody>
      </p:sp>
      <p:sp>
        <p:nvSpPr>
          <p:cNvPr id="3" name="Content Placeholder 2"/>
          <p:cNvSpPr>
            <a:spLocks noGrp="1"/>
          </p:cNvSpPr>
          <p:nvPr>
            <p:ph idx="1"/>
          </p:nvPr>
        </p:nvSpPr>
        <p:spPr>
          <a:xfrm>
            <a:off x="296260" y="1197405"/>
            <a:ext cx="8398776" cy="3817625"/>
          </a:xfrm>
        </p:spPr>
        <p:txBody>
          <a:bodyPr>
            <a:normAutofit lnSpcReduction="10000"/>
          </a:bodyPr>
          <a:lstStyle/>
          <a:p>
            <a:endParaRPr lang="en-IN" b="1" dirty="0"/>
          </a:p>
          <a:p>
            <a:r>
              <a:rPr lang="en-IN" b="1" dirty="0">
                <a:solidFill>
                  <a:srgbClr val="00B050"/>
                </a:solidFill>
              </a:rPr>
              <a:t>Provide a highly efficient method for handling large amount of different types of data with ease.</a:t>
            </a:r>
          </a:p>
          <a:p>
            <a:endParaRPr lang="en-IN" b="1" dirty="0"/>
          </a:p>
          <a:p>
            <a:r>
              <a:rPr lang="en-IN" b="1" dirty="0"/>
              <a:t>Database allows data to be stored systematically. </a:t>
            </a:r>
          </a:p>
          <a:p>
            <a:endParaRPr lang="en-IN" b="1" dirty="0"/>
          </a:p>
          <a:p>
            <a:r>
              <a:rPr lang="en-IN" b="1" dirty="0">
                <a:solidFill>
                  <a:srgbClr val="990099"/>
                </a:solidFill>
              </a:rPr>
              <a:t>Data can be easily retrieved, filtered, sorted and updated efficiently and accurately.</a:t>
            </a:r>
            <a:endParaRPr lang="en-US" dirty="0">
              <a:solidFill>
                <a:srgbClr val="990099"/>
              </a:solidFill>
            </a:endParaRPr>
          </a:p>
          <a:p>
            <a:pPr algn="just"/>
            <a:endParaRPr lang="en-US" dirty="0"/>
          </a:p>
        </p:txBody>
      </p:sp>
    </p:spTree>
    <p:extLst>
      <p:ext uri="{BB962C8B-B14F-4D97-AF65-F5344CB8AC3E}">
        <p14:creationId xmlns:p14="http://schemas.microsoft.com/office/powerpoint/2010/main" val="99644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4" y="128470"/>
            <a:ext cx="6413609" cy="725349"/>
          </a:xfrm>
        </p:spPr>
        <p:txBody>
          <a:bodyPr>
            <a:normAutofit/>
          </a:bodyPr>
          <a:lstStyle/>
          <a:p>
            <a:r>
              <a:rPr lang="en-US" dirty="0"/>
              <a:t>Why to Learn</a:t>
            </a:r>
          </a:p>
        </p:txBody>
      </p:sp>
      <p:sp>
        <p:nvSpPr>
          <p:cNvPr id="5" name="Content Placeholder 4"/>
          <p:cNvSpPr>
            <a:spLocks noGrp="1"/>
          </p:cNvSpPr>
          <p:nvPr>
            <p:ph idx="1"/>
          </p:nvPr>
        </p:nvSpPr>
        <p:spPr>
          <a:xfrm>
            <a:off x="448965" y="853819"/>
            <a:ext cx="6413609" cy="3854647"/>
          </a:xfrm>
        </p:spPr>
        <p:txBody>
          <a:bodyPr>
            <a:normAutofit fontScale="77500" lnSpcReduction="20000"/>
          </a:bodyPr>
          <a:lstStyle/>
          <a:p>
            <a:pPr algn="just"/>
            <a:endParaRPr lang="en-IN" dirty="0"/>
          </a:p>
          <a:p>
            <a:pPr algn="just"/>
            <a:r>
              <a:rPr lang="en-IN" dirty="0"/>
              <a:t>Traditionally, data was organized in file formats. DBMS was a new concept then, and all the research was done to make it overcome the deficiencies in traditional style of data management. A modern DBMS has the following characteristics −</a:t>
            </a:r>
          </a:p>
          <a:p>
            <a:pPr algn="just">
              <a:buFont typeface="Wingdings" panose="05000000000000000000" pitchFamily="2" charset="2"/>
              <a:buChar char="ü"/>
            </a:pPr>
            <a:r>
              <a:rPr lang="en-IN" sz="2600" b="1" dirty="0">
                <a:solidFill>
                  <a:srgbClr val="FF2549"/>
                </a:solidFill>
              </a:rPr>
              <a:t>Real-world entity</a:t>
            </a:r>
          </a:p>
          <a:p>
            <a:pPr algn="just">
              <a:buFont typeface="Wingdings" panose="05000000000000000000" pitchFamily="2" charset="2"/>
              <a:buChar char="ü"/>
            </a:pPr>
            <a:r>
              <a:rPr lang="en-IN" sz="2600" b="1" dirty="0">
                <a:solidFill>
                  <a:srgbClr val="FF2549"/>
                </a:solidFill>
              </a:rPr>
              <a:t>Relation-based tables</a:t>
            </a:r>
          </a:p>
          <a:p>
            <a:pPr algn="just">
              <a:buFont typeface="Wingdings" panose="05000000000000000000" pitchFamily="2" charset="2"/>
              <a:buChar char="ü"/>
            </a:pPr>
            <a:r>
              <a:rPr lang="en-IN" sz="2600" b="1" dirty="0">
                <a:solidFill>
                  <a:srgbClr val="FF2549"/>
                </a:solidFill>
              </a:rPr>
              <a:t>Isolation of data and application</a:t>
            </a:r>
          </a:p>
          <a:p>
            <a:pPr algn="just">
              <a:buFont typeface="Wingdings" panose="05000000000000000000" pitchFamily="2" charset="2"/>
              <a:buChar char="ü"/>
            </a:pPr>
            <a:r>
              <a:rPr lang="en-IN" sz="2600" b="1" dirty="0">
                <a:solidFill>
                  <a:srgbClr val="FF2549"/>
                </a:solidFill>
              </a:rPr>
              <a:t>Less redundancy</a:t>
            </a:r>
          </a:p>
          <a:p>
            <a:pPr algn="just">
              <a:buFont typeface="Wingdings" panose="05000000000000000000" pitchFamily="2" charset="2"/>
              <a:buChar char="ü"/>
            </a:pPr>
            <a:r>
              <a:rPr lang="en-IN" sz="2600" b="1" dirty="0">
                <a:solidFill>
                  <a:srgbClr val="FF2549"/>
                </a:solidFill>
              </a:rPr>
              <a:t>Consistency</a:t>
            </a:r>
          </a:p>
          <a:p>
            <a:pPr algn="just">
              <a:buFont typeface="Wingdings" panose="05000000000000000000" pitchFamily="2" charset="2"/>
              <a:buChar char="ü"/>
            </a:pPr>
            <a:r>
              <a:rPr lang="en-IN" sz="2600" b="1" dirty="0">
                <a:solidFill>
                  <a:srgbClr val="FF2549"/>
                </a:solidFill>
              </a:rPr>
              <a:t>Query Language</a:t>
            </a:r>
          </a:p>
          <a:p>
            <a:pPr algn="just">
              <a:buFont typeface="Wingdings" panose="05000000000000000000" pitchFamily="2" charset="2"/>
              <a:buChar char="ü"/>
            </a:pPr>
            <a:endParaRPr lang="en-US" dirty="0"/>
          </a:p>
        </p:txBody>
      </p:sp>
    </p:spTree>
    <p:extLst>
      <p:ext uri="{BB962C8B-B14F-4D97-AF65-F5344CB8AC3E}">
        <p14:creationId xmlns:p14="http://schemas.microsoft.com/office/powerpoint/2010/main" val="12853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 calcmode="lin" valueType="num">
                                      <p:cBhvr additive="base">
                                        <p:cTn id="1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 calcmode="lin" valueType="num">
                                      <p:cBhvr additive="base">
                                        <p:cTn id="2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 calcmode="lin" valueType="num">
                                      <p:cBhvr additive="base">
                                        <p:cTn id="24"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 calcmode="lin" valueType="num">
                                      <p:cBhvr additive="base">
                                        <p:cTn id="28"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 calcmode="lin" valueType="num">
                                      <p:cBhvr additive="base">
                                        <p:cTn id="32"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Databases??</a:t>
            </a:r>
          </a:p>
        </p:txBody>
      </p:sp>
      <p:sp>
        <p:nvSpPr>
          <p:cNvPr id="3" name="Content Placeholder 2"/>
          <p:cNvSpPr>
            <a:spLocks noGrp="1"/>
          </p:cNvSpPr>
          <p:nvPr>
            <p:ph idx="1"/>
          </p:nvPr>
        </p:nvSpPr>
        <p:spPr/>
        <p:txBody>
          <a:bodyPr>
            <a:normAutofit fontScale="92500" lnSpcReduction="10000"/>
          </a:bodyPr>
          <a:lstStyle/>
          <a:p>
            <a:pPr algn="just">
              <a:buFont typeface="Wingdings" pitchFamily="2" charset="2"/>
              <a:buChar char="v"/>
            </a:pPr>
            <a:r>
              <a:rPr lang="en-US" dirty="0">
                <a:solidFill>
                  <a:srgbClr val="7030A0"/>
                </a:solidFill>
                <a:latin typeface="Times New Roman" pitchFamily="18" charset="0"/>
                <a:cs typeface="Times New Roman" pitchFamily="18" charset="0"/>
              </a:rPr>
              <a:t>Shift from </a:t>
            </a:r>
            <a:r>
              <a:rPr lang="en-US" dirty="0">
                <a:solidFill>
                  <a:srgbClr val="FE9202"/>
                </a:solidFill>
                <a:latin typeface="Times New Roman" pitchFamily="18" charset="0"/>
                <a:cs typeface="Times New Roman" pitchFamily="18" charset="0"/>
              </a:rPr>
              <a:t>computation</a:t>
            </a:r>
            <a:r>
              <a:rPr lang="en-US" dirty="0">
                <a:solidFill>
                  <a:srgbClr val="7030A0"/>
                </a:solidFill>
                <a:latin typeface="Times New Roman" pitchFamily="18" charset="0"/>
                <a:cs typeface="Times New Roman" pitchFamily="18" charset="0"/>
              </a:rPr>
              <a:t> to </a:t>
            </a:r>
            <a:r>
              <a:rPr lang="en-US" dirty="0">
                <a:solidFill>
                  <a:srgbClr val="FE9202"/>
                </a:solidFill>
                <a:latin typeface="Times New Roman" pitchFamily="18" charset="0"/>
                <a:cs typeface="Times New Roman" pitchFamily="18" charset="0"/>
              </a:rPr>
              <a:t>information </a:t>
            </a:r>
          </a:p>
          <a:p>
            <a:pPr algn="just"/>
            <a:r>
              <a:rPr lang="en-US" sz="2400" dirty="0">
                <a:latin typeface="Times New Roman" pitchFamily="18" charset="0"/>
                <a:cs typeface="Times New Roman" pitchFamily="18" charset="0"/>
              </a:rPr>
              <a:t>at the “low end”: scramble to </a:t>
            </a:r>
            <a:r>
              <a:rPr lang="en-US" sz="2400" dirty="0" err="1">
                <a:latin typeface="Times New Roman" pitchFamily="18" charset="0"/>
                <a:cs typeface="Times New Roman" pitchFamily="18" charset="0"/>
              </a:rPr>
              <a:t>webspace</a:t>
            </a:r>
            <a:r>
              <a:rPr lang="en-US" sz="2400" dirty="0">
                <a:latin typeface="Times New Roman" pitchFamily="18" charset="0"/>
                <a:cs typeface="Times New Roman" pitchFamily="18" charset="0"/>
              </a:rPr>
              <a:t> (a mess!) </a:t>
            </a:r>
          </a:p>
          <a:p>
            <a:pPr algn="just"/>
            <a:r>
              <a:rPr lang="en-US" sz="2400" dirty="0">
                <a:latin typeface="Times New Roman" pitchFamily="18" charset="0"/>
                <a:cs typeface="Times New Roman" pitchFamily="18" charset="0"/>
              </a:rPr>
              <a:t>at the “high end”: scientific applications </a:t>
            </a:r>
          </a:p>
          <a:p>
            <a:pPr algn="just">
              <a:buFont typeface="Wingdings" pitchFamily="2" charset="2"/>
              <a:buChar char="v"/>
            </a:pPr>
            <a:r>
              <a:rPr lang="en-US" dirty="0">
                <a:solidFill>
                  <a:srgbClr val="7030A0"/>
                </a:solidFill>
                <a:latin typeface="Times New Roman" pitchFamily="18" charset="0"/>
                <a:cs typeface="Times New Roman" pitchFamily="18" charset="0"/>
              </a:rPr>
              <a:t>Datasets increasing in diversity and volume.  </a:t>
            </a:r>
            <a:r>
              <a:rPr lang="en-US" sz="2400" dirty="0">
                <a:latin typeface="Times New Roman" pitchFamily="18" charset="0"/>
                <a:cs typeface="Times New Roman" pitchFamily="18" charset="0"/>
              </a:rPr>
              <a:t>Digital libraries, interactive video, Human Genome project</a:t>
            </a:r>
          </a:p>
          <a:p>
            <a:pPr algn="just"/>
            <a:r>
              <a:rPr lang="en-US" sz="2400" dirty="0">
                <a:latin typeface="Times New Roman" pitchFamily="18" charset="0"/>
                <a:cs typeface="Times New Roman" pitchFamily="18" charset="0"/>
              </a:rPr>
              <a:t> ... need for DBMS exploding </a:t>
            </a:r>
          </a:p>
          <a:p>
            <a:pPr algn="just">
              <a:buFont typeface="Wingdings" pitchFamily="2" charset="2"/>
              <a:buChar char="v"/>
            </a:pPr>
            <a:r>
              <a:rPr lang="en-US" dirty="0">
                <a:solidFill>
                  <a:srgbClr val="7030A0"/>
                </a:solidFill>
                <a:latin typeface="Times New Roman" pitchFamily="18" charset="0"/>
                <a:cs typeface="Times New Roman" pitchFamily="18" charset="0"/>
              </a:rPr>
              <a:t> DBMS encompasses most of CS </a:t>
            </a:r>
          </a:p>
          <a:p>
            <a:pPr algn="just"/>
            <a:r>
              <a:rPr lang="en-US" sz="2200" dirty="0">
                <a:latin typeface="Times New Roman" pitchFamily="18" charset="0"/>
                <a:cs typeface="Times New Roman" pitchFamily="18" charset="0"/>
              </a:rPr>
              <a:t>OS, languages, theory, AI, multimedia, logic</a:t>
            </a:r>
          </a:p>
        </p:txBody>
      </p:sp>
    </p:spTree>
    <p:extLst>
      <p:ext uri="{BB962C8B-B14F-4D97-AF65-F5344CB8AC3E}">
        <p14:creationId xmlns:p14="http://schemas.microsoft.com/office/powerpoint/2010/main" val="265945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4" y="128470"/>
            <a:ext cx="6413609" cy="725349"/>
          </a:xfrm>
        </p:spPr>
        <p:txBody>
          <a:bodyPr>
            <a:normAutofit/>
          </a:bodyPr>
          <a:lstStyle/>
          <a:p>
            <a:r>
              <a:rPr lang="en-US" dirty="0"/>
              <a:t>Introduction of DBMS</a:t>
            </a:r>
          </a:p>
        </p:txBody>
      </p:sp>
      <p:sp>
        <p:nvSpPr>
          <p:cNvPr id="5" name="Content Placeholder 4"/>
          <p:cNvSpPr>
            <a:spLocks noGrp="1"/>
          </p:cNvSpPr>
          <p:nvPr>
            <p:ph idx="1"/>
          </p:nvPr>
        </p:nvSpPr>
        <p:spPr>
          <a:xfrm>
            <a:off x="448965" y="853819"/>
            <a:ext cx="6413609" cy="3854647"/>
          </a:xfrm>
        </p:spPr>
        <p:txBody>
          <a:bodyPr>
            <a:normAutofit/>
          </a:bodyPr>
          <a:lstStyle/>
          <a:p>
            <a:pPr algn="just"/>
            <a:endParaRPr lang="en-IN" dirty="0"/>
          </a:p>
          <a:p>
            <a:pPr marL="0" indent="0" algn="just">
              <a:buNone/>
            </a:pPr>
            <a:r>
              <a:rPr lang="en-US" dirty="0"/>
              <a:t>Have you ever analyzed how the various university prepare results and manage various records related to the student and faculty?</a:t>
            </a:r>
          </a:p>
        </p:txBody>
      </p:sp>
    </p:spTree>
    <p:extLst>
      <p:ext uri="{BB962C8B-B14F-4D97-AF65-F5344CB8AC3E}">
        <p14:creationId xmlns:p14="http://schemas.microsoft.com/office/powerpoint/2010/main" val="1101633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DBMS</a:t>
            </a:r>
          </a:p>
        </p:txBody>
      </p:sp>
      <p:sp>
        <p:nvSpPr>
          <p:cNvPr id="3" name="Content Placeholder 2"/>
          <p:cNvSpPr>
            <a:spLocks noGrp="1"/>
          </p:cNvSpPr>
          <p:nvPr>
            <p:ph idx="1"/>
          </p:nvPr>
        </p:nvSpPr>
        <p:spPr/>
        <p:style>
          <a:lnRef idx="3">
            <a:schemeClr val="lt1"/>
          </a:lnRef>
          <a:fillRef idx="1">
            <a:schemeClr val="accent2"/>
          </a:fillRef>
          <a:effectRef idx="1">
            <a:schemeClr val="accent2"/>
          </a:effectRef>
          <a:fontRef idx="minor">
            <a:schemeClr val="lt1"/>
          </a:fontRef>
        </p:style>
        <p:txBody>
          <a:bodyPr/>
          <a:lstStyle/>
          <a:p>
            <a:pPr algn="just"/>
            <a:r>
              <a:rPr lang="en-US" dirty="0"/>
              <a:t>DBMS stands for:</a:t>
            </a:r>
          </a:p>
          <a:p>
            <a:pPr algn="just"/>
            <a:endParaRPr lang="en-US" dirty="0"/>
          </a:p>
          <a:p>
            <a:pPr algn="just"/>
            <a:endParaRPr lang="en-US" dirty="0"/>
          </a:p>
          <a:p>
            <a:pPr algn="just"/>
            <a:r>
              <a:rPr lang="en-US" dirty="0"/>
              <a:t>Means:</a:t>
            </a:r>
          </a:p>
          <a:p>
            <a:pPr marL="457200" lvl="1" indent="0" algn="just">
              <a:buNone/>
            </a:pPr>
            <a:r>
              <a:rPr lang="en-US" b="1" dirty="0">
                <a:solidFill>
                  <a:schemeClr val="tx2">
                    <a:lumMod val="20000"/>
                    <a:lumOff val="80000"/>
                  </a:schemeClr>
                </a:solidFill>
              </a:rPr>
              <a:t>          </a:t>
            </a:r>
            <a:r>
              <a:rPr lang="en-US" b="1" u="sng" dirty="0">
                <a:solidFill>
                  <a:schemeClr val="tx2">
                    <a:lumMod val="20000"/>
                    <a:lumOff val="80000"/>
                  </a:schemeClr>
                </a:solidFill>
              </a:rPr>
              <a:t>Database Management System</a:t>
            </a:r>
          </a:p>
        </p:txBody>
      </p:sp>
      <p:sp>
        <p:nvSpPr>
          <p:cNvPr id="4" name="Rectangle 3"/>
          <p:cNvSpPr/>
          <p:nvPr/>
        </p:nvSpPr>
        <p:spPr>
          <a:xfrm>
            <a:off x="601671" y="1956426"/>
            <a:ext cx="1527050" cy="7635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b="1" dirty="0"/>
              <a:t>Data</a:t>
            </a:r>
          </a:p>
        </p:txBody>
      </p:sp>
      <p:sp>
        <p:nvSpPr>
          <p:cNvPr id="5" name="Oval 4"/>
          <p:cNvSpPr/>
          <p:nvPr/>
        </p:nvSpPr>
        <p:spPr>
          <a:xfrm>
            <a:off x="2270645" y="1956426"/>
            <a:ext cx="2137870" cy="7635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b="1" dirty="0"/>
              <a:t>Base</a:t>
            </a:r>
          </a:p>
        </p:txBody>
      </p:sp>
      <p:sp>
        <p:nvSpPr>
          <p:cNvPr id="6" name="Snip Single Corner Rectangle 5"/>
          <p:cNvSpPr/>
          <p:nvPr/>
        </p:nvSpPr>
        <p:spPr>
          <a:xfrm>
            <a:off x="4572000" y="1956426"/>
            <a:ext cx="2006725" cy="763525"/>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t>Management</a:t>
            </a:r>
            <a:r>
              <a:rPr lang="en-IN" dirty="0"/>
              <a:t> </a:t>
            </a:r>
          </a:p>
        </p:txBody>
      </p:sp>
      <p:sp>
        <p:nvSpPr>
          <p:cNvPr id="7" name="Snip Same Side Corner Rectangle 6"/>
          <p:cNvSpPr/>
          <p:nvPr/>
        </p:nvSpPr>
        <p:spPr>
          <a:xfrm>
            <a:off x="6924178" y="1956426"/>
            <a:ext cx="1618152" cy="763525"/>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b="1" dirty="0"/>
              <a:t>System</a:t>
            </a:r>
          </a:p>
        </p:txBody>
      </p:sp>
    </p:spTree>
    <p:extLst>
      <p:ext uri="{BB962C8B-B14F-4D97-AF65-F5344CB8AC3E}">
        <p14:creationId xmlns:p14="http://schemas.microsoft.com/office/powerpoint/2010/main" val="4351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down)">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circle(in)">
                                      <p:cBhvr>
                                        <p:cTn id="36"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128470"/>
            <a:ext cx="6413609" cy="725349"/>
          </a:xfrm>
        </p:spPr>
        <p:txBody>
          <a:bodyPr>
            <a:normAutofit/>
          </a:bodyPr>
          <a:lstStyle/>
          <a:p>
            <a:r>
              <a:rPr lang="en-US" dirty="0">
                <a:latin typeface="Times New Roman" panose="02020603050405020304" pitchFamily="18" charset="0"/>
                <a:cs typeface="Times New Roman" panose="02020603050405020304" pitchFamily="18" charset="0"/>
              </a:rPr>
              <a:t>Introduction of DBMS</a:t>
            </a:r>
          </a:p>
        </p:txBody>
      </p:sp>
      <p:sp>
        <p:nvSpPr>
          <p:cNvPr id="5" name="Content Placeholder 4"/>
          <p:cNvSpPr>
            <a:spLocks noGrp="1"/>
          </p:cNvSpPr>
          <p:nvPr>
            <p:ph idx="1"/>
          </p:nvPr>
        </p:nvSpPr>
        <p:spPr>
          <a:xfrm>
            <a:off x="448965" y="853819"/>
            <a:ext cx="6413609" cy="3854647"/>
          </a:xfrm>
        </p:spPr>
        <p:txBody>
          <a:bodyPr>
            <a:normAutofit/>
          </a:bodyPr>
          <a:lstStyle/>
          <a:p>
            <a:pPr algn="just"/>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software used for the management, maintenance  and retrieval of the data stored in the database is called database management system (DBMS).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is a collection of interrelated data and a set of program to access those data.</a:t>
            </a:r>
          </a:p>
        </p:txBody>
      </p:sp>
    </p:spTree>
    <p:extLst>
      <p:ext uri="{BB962C8B-B14F-4D97-AF65-F5344CB8AC3E}">
        <p14:creationId xmlns:p14="http://schemas.microsoft.com/office/powerpoint/2010/main" val="3647654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2225</Words>
  <Application>Microsoft Office PowerPoint</Application>
  <PresentationFormat>On-screen Show (16:9)</PresentationFormat>
  <Paragraphs>247</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Encode Sans</vt:lpstr>
      <vt:lpstr>Times New Roman</vt:lpstr>
      <vt:lpstr>Wingdings</vt:lpstr>
      <vt:lpstr>Office Theme</vt:lpstr>
      <vt:lpstr>  Database Management System</vt:lpstr>
      <vt:lpstr>Learning Outcomes…</vt:lpstr>
      <vt:lpstr>Text Book</vt:lpstr>
      <vt:lpstr>Today’s Agenda</vt:lpstr>
      <vt:lpstr>Why to Learn</vt:lpstr>
      <vt:lpstr>Why Study Databases??</vt:lpstr>
      <vt:lpstr>Introduction of DBMS</vt:lpstr>
      <vt:lpstr>What is DBMS</vt:lpstr>
      <vt:lpstr>Introduction of DBMS</vt:lpstr>
      <vt:lpstr>Introduction of DBMS</vt:lpstr>
      <vt:lpstr>Data Vs. Information</vt:lpstr>
      <vt:lpstr>Data Vs. Information</vt:lpstr>
      <vt:lpstr>Data Vs. Information</vt:lpstr>
      <vt:lpstr>Data Vs. Information</vt:lpstr>
      <vt:lpstr>Example</vt:lpstr>
      <vt:lpstr>DBMS Concepts</vt:lpstr>
      <vt:lpstr>Database </vt:lpstr>
      <vt:lpstr>Database </vt:lpstr>
      <vt:lpstr>Database</vt:lpstr>
      <vt:lpstr>Database</vt:lpstr>
      <vt:lpstr>Database</vt:lpstr>
      <vt:lpstr>Types of Schema</vt:lpstr>
      <vt:lpstr>Accessing data from Database </vt:lpstr>
      <vt:lpstr>Metadata</vt:lpstr>
      <vt:lpstr>Metadata</vt:lpstr>
      <vt:lpstr>Metadata</vt:lpstr>
      <vt:lpstr>Metadata</vt:lpstr>
      <vt:lpstr>Database System</vt:lpstr>
      <vt:lpstr>Database System</vt:lpstr>
      <vt:lpstr>Database System</vt:lpstr>
      <vt:lpstr>Software and Database Users</vt:lpstr>
      <vt:lpstr>Function of DBMS</vt:lpstr>
      <vt:lpstr>Application of database</vt:lpstr>
      <vt:lpstr>Popular database system vendors</vt:lpstr>
      <vt:lpstr>Big name in databases</vt:lpstr>
      <vt:lpstr>Introduction to Database Management System</vt:lpstr>
      <vt:lpstr>What is a Database?</vt:lpstr>
      <vt:lpstr>Cont…</vt:lpstr>
      <vt:lpstr>Cont…</vt:lpstr>
      <vt:lpstr>Cont…</vt:lpstr>
      <vt:lpstr>Cont…</vt:lpstr>
      <vt:lpstr>What is Management System?</vt:lpstr>
      <vt:lpstr>Database Management System (DBMS)???</vt:lpstr>
      <vt:lpstr>In ALL DBMS is…</vt:lpstr>
      <vt:lpstr>Need of DBMS???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2022-01-10T04:10:51Z</dcterms:modified>
</cp:coreProperties>
</file>